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61"/>
    <p:restoredTop sz="96327"/>
  </p:normalViewPr>
  <p:slideViewPr>
    <p:cSldViewPr snapToGrid="0" snapToObjects="1">
      <p:cViewPr varScale="1">
        <p:scale>
          <a:sx n="100" d="100"/>
          <a:sy n="100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1/25/22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0AF1-4A08-F446-A895-CFA3E1048C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R" dirty="0"/>
              <a:t>The Roman Period and the Middle Ages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85193-E7FF-324F-9367-FBD4FACBC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2451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430B-5384-EA43-B71A-D5F6598C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Islam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DAEE8-4317-8F48-A9E5-FAB1F22E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/>
              <a:t>Rhazes – physician and author of medical textbooks that ranged from psychology to religion </a:t>
            </a:r>
          </a:p>
          <a:p>
            <a:pPr>
              <a:lnSpc>
                <a:spcPct val="90000"/>
              </a:lnSpc>
            </a:pPr>
            <a:r>
              <a:rPr lang="en-HR"/>
              <a:t>He followed the tradition of Democritus, Empedocles and Hippocrates subscribing to</a:t>
            </a:r>
            <a:r>
              <a:rPr lang="en-GB"/>
              <a:t> t</a:t>
            </a:r>
            <a:r>
              <a:rPr lang="en-HR"/>
              <a:t>he atomic theory and was also an empiricist </a:t>
            </a:r>
          </a:p>
          <a:p>
            <a:pPr>
              <a:lnSpc>
                <a:spcPct val="90000"/>
              </a:lnSpc>
            </a:pPr>
            <a:r>
              <a:rPr lang="en-HR"/>
              <a:t>Avicenna – the most influential Arabian philosopher and physician </a:t>
            </a:r>
          </a:p>
          <a:p>
            <a:pPr>
              <a:lnSpc>
                <a:spcPct val="90000"/>
              </a:lnSpc>
            </a:pPr>
            <a:r>
              <a:rPr lang="en-HR"/>
              <a:t>Despite his limited knowledge of anatomy, he speculated on the brain’s role in psychological disorders and observed a relationship between emotions and heart rate </a:t>
            </a:r>
          </a:p>
          <a:p>
            <a:pPr>
              <a:lnSpc>
                <a:spcPct val="90000"/>
              </a:lnSpc>
            </a:pPr>
            <a:r>
              <a:rPr lang="en-HR"/>
              <a:t>He believed into a soul divided into three species nad integrated these ideas with Islamic thought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892386-77D9-D246-98C3-5AF95031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7355" y="2413000"/>
            <a:ext cx="2450628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3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93E4-2FF2-194D-A2A7-5A65D2E0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Islam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9BF6D-C9C2-144F-9E97-45D94D22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500"/>
              <a:t>Al-Ghazali – a respected mystic and legal scholar lecturing to hundreds of students on legal philosophical and religious issues </a:t>
            </a:r>
          </a:p>
          <a:p>
            <a:pPr>
              <a:lnSpc>
                <a:spcPct val="90000"/>
              </a:lnSpc>
            </a:pPr>
            <a:r>
              <a:rPr lang="en-HR" sz="1500"/>
              <a:t>He abandoned teachings to pursue meditation and solitude </a:t>
            </a:r>
          </a:p>
          <a:p>
            <a:pPr>
              <a:lnSpc>
                <a:spcPct val="90000"/>
              </a:lnSpc>
            </a:pPr>
            <a:r>
              <a:rPr lang="en-HR" sz="1500"/>
              <a:t>Averroes – the last Arabian philosopher or the Middle Ages, wrote extensive commentaries on works of Aristotle and became a leading intellectual force </a:t>
            </a:r>
          </a:p>
          <a:p>
            <a:pPr>
              <a:lnSpc>
                <a:spcPct val="90000"/>
              </a:lnSpc>
            </a:pPr>
            <a:r>
              <a:rPr lang="en-HR" sz="1500"/>
              <a:t>He observed that the retina is the sensitive part of the eye as well as patients immunity of smallpox </a:t>
            </a:r>
          </a:p>
        </p:txBody>
      </p:sp>
      <p:pic>
        <p:nvPicPr>
          <p:cNvPr id="10242" name="Picture 2" descr="Sydney to host conference on Al-Ghazali - Tehran Times">
            <a:extLst>
              <a:ext uri="{FF2B5EF4-FFF2-40B4-BE49-F238E27FC236}">
                <a16:creationId xmlns:a16="http://schemas.microsoft.com/office/drawing/2014/main" id="{C3F185F0-863D-8E46-AAA5-2C061C1D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0974" y="2413000"/>
            <a:ext cx="5039102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9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24A2-F670-6147-97BF-1243B2D3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Judaism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D116-609F-5346-8300-D3A47376F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r>
              <a:rPr lang="en-HR" dirty="0"/>
              <a:t>Maimonides – greatest jewish philosopher of his time </a:t>
            </a:r>
          </a:p>
          <a:p>
            <a:r>
              <a:rPr lang="en-GB" dirty="0"/>
              <a:t>Great truths were presented as symbolic or fictional stories and parables to ensure their meaning as spiritual message </a:t>
            </a:r>
          </a:p>
          <a:p>
            <a:r>
              <a:rPr lang="en-GB" dirty="0"/>
              <a:t>He believed conflict between fate and reason ensues when people interpret scripture literally </a:t>
            </a:r>
          </a:p>
          <a:p>
            <a:r>
              <a:rPr lang="en-GB" dirty="0"/>
              <a:t>Maimonides was an intellectual elitist who believed that many people had little need for his book and little need for reason </a:t>
            </a:r>
          </a:p>
          <a:p>
            <a:endParaRPr lang="en-HR" dirty="0"/>
          </a:p>
        </p:txBody>
      </p:sp>
      <p:pic>
        <p:nvPicPr>
          <p:cNvPr id="11266" name="Picture 2" descr="A Guide to Moses Maimonides&amp;#39; Political Philosophy">
            <a:extLst>
              <a:ext uri="{FF2B5EF4-FFF2-40B4-BE49-F238E27FC236}">
                <a16:creationId xmlns:a16="http://schemas.microsoft.com/office/drawing/2014/main" id="{804DA701-1949-BB4D-BB23-10B45038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7624" y="2413000"/>
            <a:ext cx="2750090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49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CF3-F44F-A046-84EC-0052787B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The rise of European universities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66D5-FBA3-C04E-A27A-F4BFAD53D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500"/>
              <a:t>Peter Abelard – most renowned teacher and scholar of the early 12th century </a:t>
            </a:r>
          </a:p>
          <a:p>
            <a:pPr>
              <a:lnSpc>
                <a:spcPct val="90000"/>
              </a:lnSpc>
            </a:pPr>
            <a:r>
              <a:rPr lang="en-HR" sz="1500"/>
              <a:t>He believed reason was gift of God as well as scripture and both thruths come from G</a:t>
            </a:r>
            <a:r>
              <a:rPr lang="en-GB" sz="1500"/>
              <a:t>o</a:t>
            </a:r>
            <a:r>
              <a:rPr lang="en-HR" sz="1500"/>
              <a:t>d, therefore can’t be contradicotory </a:t>
            </a:r>
          </a:p>
          <a:p>
            <a:pPr>
              <a:lnSpc>
                <a:spcPct val="90000"/>
              </a:lnSpc>
            </a:pPr>
            <a:r>
              <a:rPr lang="en-HR" sz="1500"/>
              <a:t>He argued t</a:t>
            </a:r>
            <a:r>
              <a:rPr lang="en-GB" sz="1500"/>
              <a:t>ha</a:t>
            </a:r>
            <a:r>
              <a:rPr lang="en-HR" sz="1500"/>
              <a:t>t all wise men were followers of God, and the Gods captured by scriptures were too conventional – first modern theologian </a:t>
            </a:r>
          </a:p>
          <a:p>
            <a:pPr>
              <a:lnSpc>
                <a:spcPct val="90000"/>
              </a:lnSpc>
            </a:pPr>
            <a:r>
              <a:rPr lang="en-HR" sz="1500"/>
              <a:t>Heloise – the most renowned woman in the French kingdom in her wisdom </a:t>
            </a:r>
          </a:p>
          <a:p>
            <a:pPr>
              <a:lnSpc>
                <a:spcPct val="90000"/>
              </a:lnSpc>
            </a:pPr>
            <a:r>
              <a:rPr lang="en-HR" sz="1500"/>
              <a:t>Like her spouse, Aberlard, she embraced a theological psychology where human actions were understood by intention </a:t>
            </a:r>
          </a:p>
        </p:txBody>
      </p:sp>
      <p:pic>
        <p:nvPicPr>
          <p:cNvPr id="13314" name="Picture 2" descr="Pierre Abélard - Wikipedia">
            <a:extLst>
              <a:ext uri="{FF2B5EF4-FFF2-40B4-BE49-F238E27FC236}">
                <a16:creationId xmlns:a16="http://schemas.microsoft.com/office/drawing/2014/main" id="{D2DBD331-644C-174D-A08C-5A0C6E93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7457" y="2413000"/>
            <a:ext cx="2790424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9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604A-2733-9047-8D7F-E7CD03371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F3FA-BC27-9743-92FC-31BFEB79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500"/>
              <a:t>R</a:t>
            </a:r>
            <a:r>
              <a:rPr lang="en-GB" sz="1500"/>
              <a:t>o</a:t>
            </a:r>
            <a:r>
              <a:rPr lang="en-HR" sz="1500"/>
              <a:t>ger Bacon – radical stand in understanding mathematics and science as keys to understanding God, hoping to reconcile faith and reason </a:t>
            </a:r>
          </a:p>
          <a:p>
            <a:pPr>
              <a:lnSpc>
                <a:spcPct val="90000"/>
              </a:lnSpc>
            </a:pPr>
            <a:r>
              <a:rPr lang="en-HR" sz="1500"/>
              <a:t>His opus embraced optics, philology, mathematics, experimental science… </a:t>
            </a:r>
          </a:p>
          <a:p>
            <a:pPr>
              <a:lnSpc>
                <a:spcPct val="90000"/>
              </a:lnSpc>
            </a:pPr>
            <a:r>
              <a:rPr lang="en-HR" sz="1500"/>
              <a:t>Thomas Aquinas – fascinated by psychology and leading Aristotelian of his time </a:t>
            </a:r>
          </a:p>
          <a:p>
            <a:pPr>
              <a:lnSpc>
                <a:spcPct val="90000"/>
              </a:lnSpc>
            </a:pPr>
            <a:r>
              <a:rPr lang="en-HR" sz="1500"/>
              <a:t>Body and Soul – he argued for interdpendence of form and matter, rejecting the Platonic idea that soul was imprisionedi inside the body </a:t>
            </a:r>
          </a:p>
          <a:p>
            <a:pPr>
              <a:lnSpc>
                <a:spcPct val="90000"/>
              </a:lnSpc>
            </a:pPr>
            <a:r>
              <a:rPr lang="en-HR" sz="1500"/>
              <a:t>Theory of Knowledge – psychology is based more on empiricism than authority, the sensory image is </a:t>
            </a:r>
            <a:r>
              <a:rPr lang="en-GB" sz="1500" err="1"/>
              <a:t>th</a:t>
            </a:r>
            <a:r>
              <a:rPr lang="en-HR" sz="1500"/>
              <a:t>e key buliding block of knowledge </a:t>
            </a:r>
          </a:p>
          <a:p>
            <a:pPr>
              <a:lnSpc>
                <a:spcPct val="90000"/>
              </a:lnSpc>
            </a:pPr>
            <a:r>
              <a:rPr lang="en-HR" sz="1500"/>
              <a:t>Willaim of Ockham – studied at Oxford university, argued that simplicty is superior to complexity </a:t>
            </a:r>
          </a:p>
        </p:txBody>
      </p:sp>
      <p:pic>
        <p:nvPicPr>
          <p:cNvPr id="12290" name="Picture 2" descr="Thomas Aquinas - Wikipedia">
            <a:extLst>
              <a:ext uri="{FF2B5EF4-FFF2-40B4-BE49-F238E27FC236}">
                <a16:creationId xmlns:a16="http://schemas.microsoft.com/office/drawing/2014/main" id="{96A70268-14C5-854D-9912-BBF66FE6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2341" y="2413000"/>
            <a:ext cx="2480655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4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B7A2-8EE2-B242-B9DD-0E03D56338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R" dirty="0"/>
              <a:t>Thank you for your attention!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74775-BB58-2D44-AE88-1A9204650E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HR" dirty="0"/>
              <a:t>Bruno Gudić </a:t>
            </a:r>
          </a:p>
        </p:txBody>
      </p:sp>
    </p:spTree>
    <p:extLst>
      <p:ext uri="{BB962C8B-B14F-4D97-AF65-F5344CB8AC3E}">
        <p14:creationId xmlns:p14="http://schemas.microsoft.com/office/powerpoint/2010/main" val="285307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2875-2DD6-5F42-A083-030BFCD4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Context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CB72D-48A3-504C-8DA2-33CD52A05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200"/>
              <a:t>As early as the 2nd century BCE, one million people lived in Rome, the population of the greater empire was fifty to one hundred million people </a:t>
            </a:r>
          </a:p>
          <a:p>
            <a:pPr>
              <a:lnSpc>
                <a:spcPct val="90000"/>
              </a:lnSpc>
            </a:pPr>
            <a:r>
              <a:rPr lang="en-GB" sz="1200"/>
              <a:t>The Romans indulged in baths and swimming and exercise facilities as well as soaps, cosmetics, exotic clothing, jewelry, and music imported from Greece </a:t>
            </a:r>
          </a:p>
          <a:p>
            <a:pPr>
              <a:lnSpc>
                <a:spcPct val="90000"/>
              </a:lnSpc>
            </a:pPr>
            <a:r>
              <a:rPr lang="en-GB" sz="1200"/>
              <a:t>Most, however, were not interested in science </a:t>
            </a:r>
          </a:p>
          <a:p>
            <a:pPr>
              <a:lnSpc>
                <a:spcPct val="90000"/>
              </a:lnSpc>
            </a:pPr>
            <a:r>
              <a:rPr lang="en-GB" sz="1200"/>
              <a:t>Apart from their pioneering achievements in technology, geometry (Euclid and Pythagoras) , they held little interest for science </a:t>
            </a:r>
          </a:p>
          <a:p>
            <a:pPr>
              <a:lnSpc>
                <a:spcPct val="90000"/>
              </a:lnSpc>
            </a:pPr>
            <a:r>
              <a:rPr lang="en-GB" sz="1200"/>
              <a:t>What flourished was therefore medicine </a:t>
            </a:r>
          </a:p>
          <a:p>
            <a:pPr>
              <a:lnSpc>
                <a:spcPct val="90000"/>
              </a:lnSpc>
            </a:pPr>
            <a:endParaRPr lang="en-HR" sz="1200"/>
          </a:p>
        </p:txBody>
      </p:sp>
      <p:pic>
        <p:nvPicPr>
          <p:cNvPr id="1026" name="Picture 2" descr="Art Projects for Ancient Rome! - Take Time for Art %">
            <a:extLst>
              <a:ext uri="{FF2B5EF4-FFF2-40B4-BE49-F238E27FC236}">
                <a16:creationId xmlns:a16="http://schemas.microsoft.com/office/drawing/2014/main" id="{62AAABE6-85CC-4744-AB17-644BEE65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841" y="2413000"/>
            <a:ext cx="5485369" cy="3716338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00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FC96-962A-BF47-9852-E5BB7179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Roman medicine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97E7E-38D3-ED40-8A1D-5D6FFEEB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500"/>
              <a:t>Medicine flourished during to the need to sustain armies though it was primitive and full of miracle cures and superstition </a:t>
            </a:r>
          </a:p>
          <a:p>
            <a:pPr>
              <a:lnSpc>
                <a:spcPct val="90000"/>
              </a:lnSpc>
            </a:pPr>
            <a:r>
              <a:rPr lang="en-HR" sz="1500"/>
              <a:t>Asclepiades (c. 124 BCE) was an influential greek physician studying mental disorders, he used music, baths, massage etc to help relieve </a:t>
            </a:r>
          </a:p>
          <a:p>
            <a:pPr>
              <a:lnSpc>
                <a:spcPct val="90000"/>
              </a:lnSpc>
            </a:pPr>
            <a:r>
              <a:rPr lang="en-HR" sz="1500"/>
              <a:t>Galenus (c. 129-c. 199 BCE) stands second in importance only to Hippocrates, he wrote nearly 400 treatises covering numerous conditions and medical issues </a:t>
            </a:r>
          </a:p>
          <a:p>
            <a:pPr>
              <a:lnSpc>
                <a:spcPct val="90000"/>
              </a:lnSpc>
            </a:pPr>
            <a:r>
              <a:rPr lang="en-HR" sz="1500"/>
              <a:t>Galenus also proposed an early personality theory based on the four humor theory and proposed the universe was dynamic and alive ( using ideas of pneuma to describe the different types of spirits) </a:t>
            </a:r>
          </a:p>
          <a:p>
            <a:pPr>
              <a:lnSpc>
                <a:spcPct val="90000"/>
              </a:lnSpc>
            </a:pPr>
            <a:r>
              <a:rPr lang="en-HR" sz="1500"/>
              <a:t>His theories ( regarding pneuma theory ) were unchallenged until the 17rh century psychologists </a:t>
            </a:r>
          </a:p>
        </p:txBody>
      </p:sp>
      <p:pic>
        <p:nvPicPr>
          <p:cNvPr id="2052" name="Picture 4" descr="Roman Medicine | Medicine and Health in Ancient Rome">
            <a:extLst>
              <a:ext uri="{FF2B5EF4-FFF2-40B4-BE49-F238E27FC236}">
                <a16:creationId xmlns:a16="http://schemas.microsoft.com/office/drawing/2014/main" id="{7B8962DB-C0FD-0449-A795-4CD1B4FE0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r="16337" b="-3"/>
          <a:stretch/>
        </p:blipFill>
        <p:spPr bwMode="auto">
          <a:xfrm>
            <a:off x="8466138" y="2413000"/>
            <a:ext cx="2915860" cy="3628362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4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2">
            <a:extLst>
              <a:ext uri="{FF2B5EF4-FFF2-40B4-BE49-F238E27FC236}">
                <a16:creationId xmlns:a16="http://schemas.microsoft.com/office/drawing/2014/main" id="{E158B155-2870-4844-B295-BF04F384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Freeform 23">
            <a:extLst>
              <a:ext uri="{FF2B5EF4-FFF2-40B4-BE49-F238E27FC236}">
                <a16:creationId xmlns:a16="http://schemas.microsoft.com/office/drawing/2014/main" id="{8EC6859F-6DE0-454C-AF7C-3CEC5E541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3B4FB-08F6-A144-ABB6-801C2ABC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HR" sz="3200"/>
              <a:t>Roman philosophy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E7A6-E4AA-BB49-9C6F-E3C6653E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200"/>
              <a:t>Stoicism - founded by Zeno of Cyprus thrived for over 500 years, focusing on discipline, self control and self will </a:t>
            </a:r>
          </a:p>
          <a:p>
            <a:pPr>
              <a:lnSpc>
                <a:spcPct val="90000"/>
              </a:lnSpc>
            </a:pPr>
            <a:r>
              <a:rPr lang="hr-HR" sz="1200"/>
              <a:t>Epictetus – taught stoic principles which he developed in his time as a slave, taught putting our faith in a higher force even if we do not know the purpose </a:t>
            </a:r>
          </a:p>
          <a:p>
            <a:pPr>
              <a:lnSpc>
                <a:spcPct val="90000"/>
              </a:lnSpc>
            </a:pPr>
            <a:r>
              <a:rPr lang="hr-HR" sz="1200"/>
              <a:t>Epicureanism – named after Epicurus of Samos, they believed pleasure is good and pain is evil to be avoided </a:t>
            </a:r>
          </a:p>
          <a:p>
            <a:pPr>
              <a:lnSpc>
                <a:spcPct val="90000"/>
              </a:lnSpc>
            </a:pPr>
            <a:r>
              <a:rPr lang="hr-HR" sz="1200"/>
              <a:t>Lucreatius argured that mind cannot exist separate from the body as well as believing things were composed of different shapes and sizes of atoms </a:t>
            </a:r>
          </a:p>
          <a:p>
            <a:pPr>
              <a:lnSpc>
                <a:spcPct val="90000"/>
              </a:lnSpc>
            </a:pPr>
            <a:r>
              <a:rPr lang="hr-HR" sz="1200"/>
              <a:t>Although an epicureanist, he valued piety and admired discipliine </a:t>
            </a:r>
          </a:p>
        </p:txBody>
      </p:sp>
      <p:sp>
        <p:nvSpPr>
          <p:cNvPr id="3080" name="Rounded Rectangle 17">
            <a:extLst>
              <a:ext uri="{FF2B5EF4-FFF2-40B4-BE49-F238E27FC236}">
                <a16:creationId xmlns:a16="http://schemas.microsoft.com/office/drawing/2014/main" id="{B54A185E-16AF-4E1A-9E7F-1414E2A3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pictetus - Wikipedia">
            <a:extLst>
              <a:ext uri="{FF2B5EF4-FFF2-40B4-BE49-F238E27FC236}">
                <a16:creationId xmlns:a16="http://schemas.microsoft.com/office/drawing/2014/main" id="{3E7C7A1B-DECD-2541-99D4-FBB5BE75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899" y="1274970"/>
            <a:ext cx="2433211" cy="430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ucretius - Wikipedia">
            <a:extLst>
              <a:ext uri="{FF2B5EF4-FFF2-40B4-BE49-F238E27FC236}">
                <a16:creationId xmlns:a16="http://schemas.microsoft.com/office/drawing/2014/main" id="{61F84DAF-A4DD-D941-B942-FFBEF3C1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65" y="1702924"/>
            <a:ext cx="2726022" cy="34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1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158B155-2870-4844-B295-BF04F384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8EC6859F-6DE0-454C-AF7C-3CEC5E541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73172E-464B-BD49-8A6D-7D8C82C4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HR" sz="3200"/>
              <a:t>Roman philosophy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17E0-F232-6146-B086-01EDE1EDC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200"/>
              <a:t>Neo-P</a:t>
            </a:r>
            <a:r>
              <a:rPr lang="en-GB" sz="1200"/>
              <a:t>l</a:t>
            </a:r>
            <a:r>
              <a:rPr lang="en-HR" sz="1200"/>
              <a:t>atonism – most important school of philosopy following Aristotle, talking about topics such as activities of the soul, corruption and transience of the material world etc… </a:t>
            </a:r>
          </a:p>
          <a:p>
            <a:pPr>
              <a:lnSpc>
                <a:spcPct val="90000"/>
              </a:lnSpc>
            </a:pPr>
            <a:r>
              <a:rPr lang="en-HR" sz="1200"/>
              <a:t>Plotinus is considered the father of neo platonism, inspired by P</a:t>
            </a:r>
            <a:r>
              <a:rPr lang="en-GB" sz="1200"/>
              <a:t>l</a:t>
            </a:r>
            <a:r>
              <a:rPr lang="en-HR" sz="1200"/>
              <a:t>ato he merged platonic thought and religion</a:t>
            </a:r>
          </a:p>
          <a:p>
            <a:pPr>
              <a:lnSpc>
                <a:spcPct val="90000"/>
              </a:lnSpc>
            </a:pPr>
            <a:r>
              <a:rPr lang="en-HR" sz="1200"/>
              <a:t>He stated that the percieving mind is not a subordinate of the external object, there could be no perception without an unitary percipient </a:t>
            </a:r>
          </a:p>
          <a:p>
            <a:pPr>
              <a:lnSpc>
                <a:spcPct val="90000"/>
              </a:lnSpc>
            </a:pPr>
            <a:r>
              <a:rPr lang="en-HR" sz="1200"/>
              <a:t>Hypatia of Alexandria – most important leader of neo platonic thought in 4th century, she was expert in geometry and astronomy as well as using music for treatment of mental disorders </a:t>
            </a:r>
          </a:p>
        </p:txBody>
      </p:sp>
      <p:sp>
        <p:nvSpPr>
          <p:cNvPr id="77" name="Rounded Rectangle 17">
            <a:extLst>
              <a:ext uri="{FF2B5EF4-FFF2-40B4-BE49-F238E27FC236}">
                <a16:creationId xmlns:a16="http://schemas.microsoft.com/office/drawing/2014/main" id="{B54A185E-16AF-4E1A-9E7F-1414E2A3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ypatia | Death, Facts, &amp;amp; Biography | Britannica">
            <a:extLst>
              <a:ext uri="{FF2B5EF4-FFF2-40B4-BE49-F238E27FC236}">
                <a16:creationId xmlns:a16="http://schemas.microsoft.com/office/drawing/2014/main" id="{BA9CA5B1-9390-D044-95DD-5614EE98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035" y="1641409"/>
            <a:ext cx="2724939" cy="357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bout Plotinus - Dialectic Spiritualism">
            <a:extLst>
              <a:ext uri="{FF2B5EF4-FFF2-40B4-BE49-F238E27FC236}">
                <a16:creationId xmlns:a16="http://schemas.microsoft.com/office/drawing/2014/main" id="{1AB7AE09-6C48-894B-BB38-2A7A3AC5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65" y="1724491"/>
            <a:ext cx="2726022" cy="34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8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76EC-C841-C342-934C-ABFCF711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Roman philosophy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14BF-8084-CA44-A4E9-4F09FE70C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r>
              <a:rPr lang="en-HR" dirty="0"/>
              <a:t>Skepticism – emphasized the changing nature of things, every argument has a counterargument </a:t>
            </a:r>
          </a:p>
          <a:p>
            <a:r>
              <a:rPr lang="en-HR" dirty="0"/>
              <a:t>Sextus Empiricus – argued that human beings should suspend judgement on most things and live based on porbbable truths </a:t>
            </a:r>
          </a:p>
          <a:p>
            <a:r>
              <a:rPr lang="en-HR" dirty="0"/>
              <a:t>Dogmatic certainty leads to frustration, unhappiness and delusionality while open mindedness leads to cotentment and helps cope with and accept uncertatny </a:t>
            </a:r>
          </a:p>
        </p:txBody>
      </p:sp>
      <p:pic>
        <p:nvPicPr>
          <p:cNvPr id="5122" name="Picture 2" descr="Stream Sextus Empiricus music | Listen to songs, albums, playlists for free  on SoundCloud">
            <a:extLst>
              <a:ext uri="{FF2B5EF4-FFF2-40B4-BE49-F238E27FC236}">
                <a16:creationId xmlns:a16="http://schemas.microsoft.com/office/drawing/2014/main" id="{EECFCB97-FAAF-7143-941F-BF36DE223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r="6319" b="1"/>
          <a:stretch/>
        </p:blipFill>
        <p:spPr bwMode="auto">
          <a:xfrm>
            <a:off x="8466138" y="2413000"/>
            <a:ext cx="2915860" cy="3628362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62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BA0D-7651-9E41-AC90-59EB81BB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HR" dirty="0"/>
              <a:t>Important events </a:t>
            </a:r>
          </a:p>
        </p:txBody>
      </p:sp>
      <p:pic>
        <p:nvPicPr>
          <p:cNvPr id="6146" name="Picture 2" descr="History of Rome - Wikipedia">
            <a:extLst>
              <a:ext uri="{FF2B5EF4-FFF2-40B4-BE49-F238E27FC236}">
                <a16:creationId xmlns:a16="http://schemas.microsoft.com/office/drawing/2014/main" id="{9269657F-8C3A-1749-8503-C63D5C9EF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r="1" b="13627"/>
          <a:stretch/>
        </p:blipFill>
        <p:spPr bwMode="auto"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4042C-3B12-624D-AE6B-CEF8F54F3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699" y="2413000"/>
            <a:ext cx="7052733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/>
              <a:t>The fall of Rome – result of complex pattern of failing economy, morality, social and other institutions – resulted in tension with and ultimate taking over of Christianity </a:t>
            </a:r>
          </a:p>
          <a:p>
            <a:pPr>
              <a:lnSpc>
                <a:spcPct val="90000"/>
              </a:lnSpc>
            </a:pPr>
            <a:r>
              <a:rPr lang="en-HR"/>
              <a:t>The early Christian faith – not a single school of thought but came to be after the 3d century </a:t>
            </a:r>
          </a:p>
          <a:p>
            <a:pPr>
              <a:lnSpc>
                <a:spcPct val="90000"/>
              </a:lnSpc>
            </a:pPr>
            <a:r>
              <a:rPr lang="en-HR"/>
              <a:t>Roman emperor Constantine converted to chriistianity, issuing a declaration of religious freedom, intellectual authority was now placed on christian figures such as Augustine and Aquinas </a:t>
            </a:r>
          </a:p>
          <a:p>
            <a:pPr>
              <a:lnSpc>
                <a:spcPct val="90000"/>
              </a:lnSpc>
            </a:pPr>
            <a:r>
              <a:rPr lang="en-HR"/>
              <a:t>The Medieval period – a thousand years of history covering an expanse from western shores of Spain to kingdoms in Northern and Baltic seas </a:t>
            </a:r>
          </a:p>
        </p:txBody>
      </p:sp>
    </p:spTree>
    <p:extLst>
      <p:ext uri="{BB962C8B-B14F-4D97-AF65-F5344CB8AC3E}">
        <p14:creationId xmlns:p14="http://schemas.microsoft.com/office/powerpoint/2010/main" val="130090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5A162-A04B-854F-A25C-4E3E9A20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933700" cy="970450"/>
          </a:xfrm>
        </p:spPr>
        <p:txBody>
          <a:bodyPr>
            <a:normAutofit/>
          </a:bodyPr>
          <a:lstStyle/>
          <a:p>
            <a:r>
              <a:rPr lang="en-HR" dirty="0"/>
              <a:t>Aurelius Augustine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A5859-DF2B-CC4F-8002-6E572156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924988" cy="36365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1700"/>
              <a:t>A pivotal figure from transition from Roman to Christian period, attended schools in Madura and Carthage to teach grammar and rhethoric </a:t>
            </a:r>
          </a:p>
          <a:p>
            <a:pPr>
              <a:lnSpc>
                <a:spcPct val="90000"/>
              </a:lnSpc>
            </a:pPr>
            <a:r>
              <a:rPr lang="en-HR" sz="1700"/>
              <a:t>He lived a life of a rowdy nature but ultimately turned to God, leaving behind his previous vanitites </a:t>
            </a:r>
          </a:p>
          <a:p>
            <a:pPr>
              <a:lnSpc>
                <a:spcPct val="90000"/>
              </a:lnSpc>
            </a:pPr>
            <a:r>
              <a:rPr lang="en-HR" sz="1700"/>
              <a:t>He recognized the patterns between Platonic and Christian thought</a:t>
            </a:r>
          </a:p>
          <a:p>
            <a:pPr>
              <a:lnSpc>
                <a:spcPct val="90000"/>
              </a:lnSpc>
            </a:pPr>
            <a:r>
              <a:rPr lang="en-HR" sz="1700"/>
              <a:t>He spoke of many important topics such as; Infant motivation ( self seeking and asocial), grief ( with honesty and understanding ), habit breaking, memory ( tip of tongue phenomenna ), dreams ( forbidden pleasures ) </a:t>
            </a:r>
          </a:p>
          <a:p>
            <a:pPr>
              <a:lnSpc>
                <a:spcPct val="90000"/>
              </a:lnSpc>
            </a:pPr>
            <a:endParaRPr lang="en-HR" sz="17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DA8D37-1E70-450D-9D70-95873ABDC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0" y="0"/>
            <a:ext cx="46451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D2E1CE80-9123-4F46-924D-C14DF534A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Sveti Augustin – Wikipedija">
            <a:extLst>
              <a:ext uri="{FF2B5EF4-FFF2-40B4-BE49-F238E27FC236}">
                <a16:creationId xmlns:a16="http://schemas.microsoft.com/office/drawing/2014/main" id="{DF73F401-1882-8A43-8F15-3CA88AB4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7232" b="5"/>
          <a:stretch/>
        </p:blipFill>
        <p:spPr bwMode="auto">
          <a:xfrm>
            <a:off x="8507487" y="1258529"/>
            <a:ext cx="2735071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3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0599-C3F5-A74B-AAD2-D011B60B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933700" cy="970450"/>
          </a:xfrm>
        </p:spPr>
        <p:txBody>
          <a:bodyPr>
            <a:normAutofit/>
          </a:bodyPr>
          <a:lstStyle/>
          <a:p>
            <a:r>
              <a:rPr lang="en-HR" dirty="0"/>
              <a:t>Boethius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272AB-5C9B-9F4B-883F-7418A4E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924988" cy="3636511"/>
          </a:xfrm>
        </p:spPr>
        <p:txBody>
          <a:bodyPr>
            <a:normAutofit/>
          </a:bodyPr>
          <a:lstStyle/>
          <a:p>
            <a:r>
              <a:rPr lang="en-HR" dirty="0"/>
              <a:t>A roman statesman and philosopher, used reason to support and defend Christian thought </a:t>
            </a:r>
          </a:p>
          <a:p>
            <a:r>
              <a:rPr lang="en-GB" dirty="0"/>
              <a:t>In </a:t>
            </a:r>
            <a:r>
              <a:rPr lang="en-GB" i="1" dirty="0"/>
              <a:t>The Consolation</a:t>
            </a:r>
            <a:r>
              <a:rPr lang="en-GB" dirty="0"/>
              <a:t>, he tackles critical issues including the nature of evil, the attempted recon- ciliation of divine foreknowledge with human free will, and the nature of God </a:t>
            </a:r>
          </a:p>
          <a:p>
            <a:r>
              <a:rPr lang="en-HR" dirty="0"/>
              <a:t>He influenced the sholastics of later Middle Ages who also used reason to defend the faith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DA8D37-1E70-450D-9D70-95873ABDC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0" y="0"/>
            <a:ext cx="46451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D2E1CE80-9123-4F46-924D-C14DF534A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Boethius (Author of The Consolation of Philosophy)">
            <a:extLst>
              <a:ext uri="{FF2B5EF4-FFF2-40B4-BE49-F238E27FC236}">
                <a16:creationId xmlns:a16="http://schemas.microsoft.com/office/drawing/2014/main" id="{7A5B50E1-1F02-A249-BD54-944929E96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4139" b="-2"/>
          <a:stretch/>
        </p:blipFill>
        <p:spPr bwMode="auto">
          <a:xfrm>
            <a:off x="8507487" y="1258529"/>
            <a:ext cx="2735071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617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92</TotalTime>
  <Words>1190</Words>
  <Application>Microsoft Macintosh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Wingdings 2</vt:lpstr>
      <vt:lpstr>Quotable</vt:lpstr>
      <vt:lpstr>The Roman Period and the Middle Ages </vt:lpstr>
      <vt:lpstr>Context </vt:lpstr>
      <vt:lpstr>Roman medicine </vt:lpstr>
      <vt:lpstr>Roman philosophy </vt:lpstr>
      <vt:lpstr>Roman philosophy </vt:lpstr>
      <vt:lpstr>Roman philosophy </vt:lpstr>
      <vt:lpstr>Important events </vt:lpstr>
      <vt:lpstr>Aurelius Augustine </vt:lpstr>
      <vt:lpstr>Boethius </vt:lpstr>
      <vt:lpstr>Islam </vt:lpstr>
      <vt:lpstr>Islam </vt:lpstr>
      <vt:lpstr>Judaism </vt:lpstr>
      <vt:lpstr>The rise of European universities 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Period and the Middle Ages </dc:title>
  <dc:creator>Bruno Gudić</dc:creator>
  <cp:lastModifiedBy>Goran Kardum</cp:lastModifiedBy>
  <cp:revision>4</cp:revision>
  <dcterms:created xsi:type="dcterms:W3CDTF">2022-01-25T18:56:00Z</dcterms:created>
  <dcterms:modified xsi:type="dcterms:W3CDTF">2022-01-25T20:47:06Z</dcterms:modified>
</cp:coreProperties>
</file>