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DD06D5-513C-7A38-8900-33EBB68140F6}" v="1528" dt="2022-01-24T23:11:07.273"/>
    <p1510:client id="{89019A90-82BB-CC7B-ECCF-6C0497264535}" v="35" dt="2022-01-21T12:19:31.056"/>
    <p1510:client id="{929B4FE2-7716-0799-6856-6F8F4B2D3E70}" v="581" dt="2022-01-24T18:15:24.456"/>
    <p1510:client id="{99EC5E2B-6803-6201-8173-27FE22803860}" v="5" dt="2022-01-13T11:25:23.424"/>
    <p1510:client id="{A5F49270-D7D5-DC71-1E20-D8DE22484D90}" v="381" dt="2022-01-25T14:27:55.096"/>
    <p1510:client id="{DB2CFC6A-5523-11DA-5BAD-8540F936AEB7}" v="274" dt="2022-01-25T20:48:32.005"/>
    <p1510:client id="{F025CA1F-43BC-42C1-4D10-FCB475D8209D}" v="96" dt="2022-01-25T10:44:18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6B0F7-D9D7-4991-A577-37B839C6047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DECF91-AFB9-46EB-8636-6A0359DA4AF0}">
      <dgm:prSet/>
      <dgm:spPr/>
      <dgm:t>
        <a:bodyPr/>
        <a:lstStyle/>
        <a:p>
          <a:pPr rtl="0"/>
          <a:r>
            <a:rPr lang="hr-HR" b="0" i="0" dirty="0"/>
            <a:t>William James </a:t>
          </a:r>
          <a:r>
            <a:rPr lang="hr-HR" b="0" i="0" dirty="0">
              <a:latin typeface="Century Gothic" panose="020B0502020202020204"/>
            </a:rPr>
            <a:t>-</a:t>
          </a:r>
          <a:r>
            <a:rPr lang="hr-HR" b="0" i="0" dirty="0"/>
            <a:t> </a:t>
          </a:r>
          <a:r>
            <a:rPr lang="hr-HR" b="0" i="0" dirty="0" err="1"/>
            <a:t>psychology</a:t>
          </a:r>
          <a:r>
            <a:rPr lang="hr-HR" b="0" i="0" dirty="0"/>
            <a:t> as a </a:t>
          </a:r>
          <a:r>
            <a:rPr lang="hr-HR" b="0" i="0" dirty="0" err="1"/>
            <a:t>natural</a:t>
          </a:r>
          <a:r>
            <a:rPr lang="hr-HR" b="0" i="0" dirty="0"/>
            <a:t> </a:t>
          </a:r>
          <a:r>
            <a:rPr lang="hr-HR" b="0" i="0" dirty="0" err="1"/>
            <a:t>science</a:t>
          </a:r>
          <a:r>
            <a:rPr lang="hr-HR" b="0" i="0" dirty="0"/>
            <a:t>, "</a:t>
          </a:r>
          <a:r>
            <a:rPr lang="hr-HR" b="0" i="0" dirty="0" err="1"/>
            <a:t>requires</a:t>
          </a:r>
          <a:r>
            <a:rPr lang="hr-HR" b="0" i="0" dirty="0"/>
            <a:t> a word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commentary</a:t>
          </a:r>
          <a:r>
            <a:rPr lang="hr-HR" b="0" i="0" dirty="0"/>
            <a:t>"</a:t>
          </a:r>
          <a:endParaRPr lang="en-US" dirty="0"/>
        </a:p>
      </dgm:t>
    </dgm:pt>
    <dgm:pt modelId="{5E19DE17-52B5-4DA8-81EB-BDEACB7FF019}" type="parTrans" cxnId="{B892DA48-7B33-437E-8485-14C36BF963B6}">
      <dgm:prSet/>
      <dgm:spPr/>
      <dgm:t>
        <a:bodyPr/>
        <a:lstStyle/>
        <a:p>
          <a:endParaRPr lang="en-US"/>
        </a:p>
      </dgm:t>
    </dgm:pt>
    <dgm:pt modelId="{0E94DA23-3FAC-4421-B607-E52F3DE8C18F}" type="sibTrans" cxnId="{B892DA48-7B33-437E-8485-14C36BF963B6}">
      <dgm:prSet/>
      <dgm:spPr/>
      <dgm:t>
        <a:bodyPr/>
        <a:lstStyle/>
        <a:p>
          <a:endParaRPr lang="en-US"/>
        </a:p>
      </dgm:t>
    </dgm:pt>
    <dgm:pt modelId="{B9082696-EEB6-434E-B8DD-B07F0EE75821}">
      <dgm:prSet/>
      <dgm:spPr/>
      <dgm:t>
        <a:bodyPr/>
        <a:lstStyle/>
        <a:p>
          <a:r>
            <a:rPr lang="hr-HR" b="0" i="0" dirty="0"/>
            <a:t>RENE DESCARTES </a:t>
          </a:r>
          <a:r>
            <a:rPr lang="hr-HR" b="0" i="0" dirty="0" err="1"/>
            <a:t>conceived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the</a:t>
          </a:r>
          <a:r>
            <a:rPr lang="hr-HR" b="0" i="0" dirty="0"/>
            <a:t> </a:t>
          </a:r>
          <a:r>
            <a:rPr lang="hr-HR" b="0" i="0" dirty="0" err="1"/>
            <a:t>mind</a:t>
          </a:r>
          <a:r>
            <a:rPr lang="hr-HR" b="0" i="0" dirty="0"/>
            <a:t> as </a:t>
          </a:r>
          <a:r>
            <a:rPr lang="hr-HR" b="0" i="0" dirty="0" err="1"/>
            <a:t>qualitatively</a:t>
          </a:r>
          <a:r>
            <a:rPr lang="hr-HR" b="0" i="0" dirty="0"/>
            <a:t> </a:t>
          </a:r>
          <a:r>
            <a:rPr lang="hr-HR" b="0" i="0" dirty="0" err="1"/>
            <a:t>distinct</a:t>
          </a:r>
          <a:r>
            <a:rPr lang="hr-HR" b="0" i="0" dirty="0"/>
            <a:t> </a:t>
          </a:r>
          <a:r>
            <a:rPr lang="hr-HR" b="0" i="0" dirty="0" err="1"/>
            <a:t>from</a:t>
          </a:r>
          <a:r>
            <a:rPr lang="hr-HR" b="0" i="0" dirty="0"/>
            <a:t> </a:t>
          </a:r>
          <a:r>
            <a:rPr lang="hr-HR" b="0" i="0" dirty="0" err="1"/>
            <a:t>the</a:t>
          </a:r>
          <a:r>
            <a:rPr lang="hr-HR" b="0" i="0" dirty="0"/>
            <a:t> </a:t>
          </a:r>
          <a:r>
            <a:rPr lang="hr-HR" b="0" i="0" dirty="0" err="1"/>
            <a:t>body</a:t>
          </a:r>
          <a:r>
            <a:rPr lang="hr-HR" b="0" i="0" dirty="0"/>
            <a:t>, MIND –</a:t>
          </a:r>
          <a:r>
            <a:rPr lang="hr-HR" b="0" i="0" dirty="0" err="1"/>
            <a:t>immaterial</a:t>
          </a:r>
          <a:endParaRPr lang="en-US" dirty="0"/>
        </a:p>
      </dgm:t>
    </dgm:pt>
    <dgm:pt modelId="{DF607B74-45FB-4410-AEA3-DFB8208031D1}" type="parTrans" cxnId="{54F57C32-24FD-4237-84F7-DC196F0D24B5}">
      <dgm:prSet/>
      <dgm:spPr/>
      <dgm:t>
        <a:bodyPr/>
        <a:lstStyle/>
        <a:p>
          <a:endParaRPr lang="en-US"/>
        </a:p>
      </dgm:t>
    </dgm:pt>
    <dgm:pt modelId="{CF4B486F-4720-46C9-80A6-5DAD59559866}" type="sibTrans" cxnId="{54F57C32-24FD-4237-84F7-DC196F0D24B5}">
      <dgm:prSet/>
      <dgm:spPr/>
      <dgm:t>
        <a:bodyPr/>
        <a:lstStyle/>
        <a:p>
          <a:endParaRPr lang="en-US"/>
        </a:p>
      </dgm:t>
    </dgm:pt>
    <dgm:pt modelId="{3F0E77E8-D784-4F00-BFD1-600E4548F067}">
      <dgm:prSet/>
      <dgm:spPr/>
      <dgm:t>
        <a:bodyPr/>
        <a:lstStyle/>
        <a:p>
          <a:r>
            <a:rPr lang="hr-HR" b="0" i="0" dirty="0" err="1"/>
            <a:t>Pineal</a:t>
          </a:r>
          <a:r>
            <a:rPr lang="hr-HR" b="0" i="0" dirty="0"/>
            <a:t> </a:t>
          </a:r>
          <a:r>
            <a:rPr lang="hr-HR" b="0" i="0" dirty="0" err="1"/>
            <a:t>gland</a:t>
          </a:r>
          <a:r>
            <a:rPr lang="hr-HR" b="0" i="0" dirty="0"/>
            <a:t> </a:t>
          </a:r>
          <a:r>
            <a:rPr lang="hr-HR" b="0" i="0" dirty="0" err="1"/>
            <a:t>is</a:t>
          </a:r>
          <a:r>
            <a:rPr lang="hr-HR" b="0" i="0" dirty="0"/>
            <a:t> </a:t>
          </a:r>
          <a:r>
            <a:rPr lang="hr-HR" b="0" i="0" dirty="0" err="1"/>
            <a:t>where</a:t>
          </a:r>
          <a:r>
            <a:rPr lang="hr-HR" b="0" i="0" dirty="0"/>
            <a:t> </a:t>
          </a:r>
          <a:r>
            <a:rPr lang="hr-HR" b="0" i="0" dirty="0" err="1"/>
            <a:t>the</a:t>
          </a:r>
          <a:r>
            <a:rPr lang="hr-HR" b="0" i="0" dirty="0"/>
            <a:t> </a:t>
          </a:r>
          <a:r>
            <a:rPr lang="hr-HR" b="0" i="0" dirty="0" err="1"/>
            <a:t>interaction</a:t>
          </a:r>
          <a:r>
            <a:rPr lang="hr-HR" b="0" i="0" dirty="0"/>
            <a:t> </a:t>
          </a:r>
          <a:r>
            <a:rPr lang="hr-HR" b="0" i="0" dirty="0" err="1"/>
            <a:t>occured</a:t>
          </a:r>
          <a:endParaRPr lang="en-US" dirty="0"/>
        </a:p>
      </dgm:t>
    </dgm:pt>
    <dgm:pt modelId="{91ED580F-FF73-4A12-9EA8-E9351A98484D}" type="parTrans" cxnId="{E9AFA1D8-F771-4E49-BB2C-D860CC1B63ED}">
      <dgm:prSet/>
      <dgm:spPr/>
      <dgm:t>
        <a:bodyPr/>
        <a:lstStyle/>
        <a:p>
          <a:endParaRPr lang="en-US"/>
        </a:p>
      </dgm:t>
    </dgm:pt>
    <dgm:pt modelId="{0346F994-2399-45F6-A315-2DA543528870}" type="sibTrans" cxnId="{E9AFA1D8-F771-4E49-BB2C-D860CC1B63ED}">
      <dgm:prSet/>
      <dgm:spPr/>
      <dgm:t>
        <a:bodyPr/>
        <a:lstStyle/>
        <a:p>
          <a:endParaRPr lang="en-US"/>
        </a:p>
      </dgm:t>
    </dgm:pt>
    <dgm:pt modelId="{7836DF52-8E7A-4DD6-8D58-BA6E681A6B45}">
      <dgm:prSet/>
      <dgm:spPr/>
      <dgm:t>
        <a:bodyPr/>
        <a:lstStyle/>
        <a:p>
          <a:r>
            <a:rPr lang="hr-HR" b="0" i="0" dirty="0" err="1"/>
            <a:t>Interactive</a:t>
          </a:r>
          <a:r>
            <a:rPr lang="hr-HR" b="0" i="0" dirty="0"/>
            <a:t> </a:t>
          </a:r>
          <a:r>
            <a:rPr lang="hr-HR" b="0" i="0" dirty="0" err="1"/>
            <a:t>dualism</a:t>
          </a:r>
          <a:endParaRPr lang="en-US" dirty="0"/>
        </a:p>
      </dgm:t>
    </dgm:pt>
    <dgm:pt modelId="{6A02DCB3-AFAA-4420-803C-67805B81F57A}" type="parTrans" cxnId="{A0DEC351-1135-4FD0-B3DA-4D034BF9A9FC}">
      <dgm:prSet/>
      <dgm:spPr/>
      <dgm:t>
        <a:bodyPr/>
        <a:lstStyle/>
        <a:p>
          <a:endParaRPr lang="en-US"/>
        </a:p>
      </dgm:t>
    </dgm:pt>
    <dgm:pt modelId="{52A19141-E5B2-4586-B819-C92C5813D664}" type="sibTrans" cxnId="{A0DEC351-1135-4FD0-B3DA-4D034BF9A9FC}">
      <dgm:prSet/>
      <dgm:spPr/>
      <dgm:t>
        <a:bodyPr/>
        <a:lstStyle/>
        <a:p>
          <a:endParaRPr lang="en-US"/>
        </a:p>
      </dgm:t>
    </dgm:pt>
    <dgm:pt modelId="{CDA62CD0-A29B-4343-BA98-DEABE85DCACE}">
      <dgm:prSet/>
      <dgm:spPr/>
      <dgm:t>
        <a:bodyPr/>
        <a:lstStyle/>
        <a:p>
          <a:r>
            <a:rPr lang="hr-HR" b="0" i="0" dirty="0" err="1"/>
            <a:t>not</a:t>
          </a:r>
          <a:r>
            <a:rPr lang="hr-HR" b="0" i="0" dirty="0"/>
            <a:t> </a:t>
          </a:r>
          <a:r>
            <a:rPr lang="hr-HR" b="0" i="0" dirty="0" err="1"/>
            <a:t>completely</a:t>
          </a:r>
          <a:r>
            <a:rPr lang="hr-HR" b="0" i="0" dirty="0"/>
            <a:t> </a:t>
          </a:r>
          <a:r>
            <a:rPr lang="hr-HR" b="0" i="0" dirty="0" err="1"/>
            <a:t>materialistic</a:t>
          </a:r>
          <a:r>
            <a:rPr lang="hr-HR" b="0" i="0" dirty="0"/>
            <a:t> model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the</a:t>
          </a:r>
          <a:r>
            <a:rPr lang="hr-HR" b="0" i="0" dirty="0"/>
            <a:t> </a:t>
          </a:r>
          <a:r>
            <a:rPr lang="hr-HR" b="0" i="0" dirty="0" err="1"/>
            <a:t>brain</a:t>
          </a:r>
          <a:endParaRPr lang="en-US" dirty="0"/>
        </a:p>
      </dgm:t>
    </dgm:pt>
    <dgm:pt modelId="{1EA8AD19-EBD8-4088-A741-E5B0926D3B8F}" type="parTrans" cxnId="{3F6E7E47-9525-44FD-8FB2-AC58C5FFDB97}">
      <dgm:prSet/>
      <dgm:spPr/>
      <dgm:t>
        <a:bodyPr/>
        <a:lstStyle/>
        <a:p>
          <a:endParaRPr lang="en-US"/>
        </a:p>
      </dgm:t>
    </dgm:pt>
    <dgm:pt modelId="{3CE7CC9F-9BC9-42B8-B0F8-7D9CBA0BF38C}" type="sibTrans" cxnId="{3F6E7E47-9525-44FD-8FB2-AC58C5FFDB97}">
      <dgm:prSet/>
      <dgm:spPr/>
      <dgm:t>
        <a:bodyPr/>
        <a:lstStyle/>
        <a:p>
          <a:endParaRPr lang="en-US"/>
        </a:p>
      </dgm:t>
    </dgm:pt>
    <dgm:pt modelId="{705C9D19-D56F-49EE-A70F-3A02F086107F}" type="pres">
      <dgm:prSet presAssocID="{9A76B0F7-D9D7-4991-A577-37B839C60472}" presName="vert0" presStyleCnt="0">
        <dgm:presLayoutVars>
          <dgm:dir/>
          <dgm:animOne val="branch"/>
          <dgm:animLvl val="lvl"/>
        </dgm:presLayoutVars>
      </dgm:prSet>
      <dgm:spPr/>
    </dgm:pt>
    <dgm:pt modelId="{DA54B903-14C7-4D10-81CC-1117E4B51F56}" type="pres">
      <dgm:prSet presAssocID="{40DECF91-AFB9-46EB-8636-6A0359DA4AF0}" presName="thickLine" presStyleLbl="alignNode1" presStyleIdx="0" presStyleCnt="5"/>
      <dgm:spPr/>
    </dgm:pt>
    <dgm:pt modelId="{3921E300-F082-4C4C-A20B-314CD9433E5F}" type="pres">
      <dgm:prSet presAssocID="{40DECF91-AFB9-46EB-8636-6A0359DA4AF0}" presName="horz1" presStyleCnt="0"/>
      <dgm:spPr/>
    </dgm:pt>
    <dgm:pt modelId="{57F9522C-91EE-4007-8D98-8D008A560C7F}" type="pres">
      <dgm:prSet presAssocID="{40DECF91-AFB9-46EB-8636-6A0359DA4AF0}" presName="tx1" presStyleLbl="revTx" presStyleIdx="0" presStyleCnt="5"/>
      <dgm:spPr/>
    </dgm:pt>
    <dgm:pt modelId="{B34DCE2F-408E-4F01-94AA-2B68D47DBD09}" type="pres">
      <dgm:prSet presAssocID="{40DECF91-AFB9-46EB-8636-6A0359DA4AF0}" presName="vert1" presStyleCnt="0"/>
      <dgm:spPr/>
    </dgm:pt>
    <dgm:pt modelId="{FCE4DF15-3CEC-4B85-9A8A-B5FC4F84FB5B}" type="pres">
      <dgm:prSet presAssocID="{B9082696-EEB6-434E-B8DD-B07F0EE75821}" presName="thickLine" presStyleLbl="alignNode1" presStyleIdx="1" presStyleCnt="5"/>
      <dgm:spPr/>
    </dgm:pt>
    <dgm:pt modelId="{F4554713-E6B6-44BB-A545-7141E7D02F92}" type="pres">
      <dgm:prSet presAssocID="{B9082696-EEB6-434E-B8DD-B07F0EE75821}" presName="horz1" presStyleCnt="0"/>
      <dgm:spPr/>
    </dgm:pt>
    <dgm:pt modelId="{F8C90D2B-AFFF-44C5-B833-80ED609C07E6}" type="pres">
      <dgm:prSet presAssocID="{B9082696-EEB6-434E-B8DD-B07F0EE75821}" presName="tx1" presStyleLbl="revTx" presStyleIdx="1" presStyleCnt="5"/>
      <dgm:spPr/>
    </dgm:pt>
    <dgm:pt modelId="{F409D077-16F6-4FF2-8320-DA08DD8EC667}" type="pres">
      <dgm:prSet presAssocID="{B9082696-EEB6-434E-B8DD-B07F0EE75821}" presName="vert1" presStyleCnt="0"/>
      <dgm:spPr/>
    </dgm:pt>
    <dgm:pt modelId="{B6A44FE8-2E02-45C4-8F89-E7879FF005B3}" type="pres">
      <dgm:prSet presAssocID="{3F0E77E8-D784-4F00-BFD1-600E4548F067}" presName="thickLine" presStyleLbl="alignNode1" presStyleIdx="2" presStyleCnt="5"/>
      <dgm:spPr/>
    </dgm:pt>
    <dgm:pt modelId="{C91E1BB8-A656-4BAF-8084-261383A76208}" type="pres">
      <dgm:prSet presAssocID="{3F0E77E8-D784-4F00-BFD1-600E4548F067}" presName="horz1" presStyleCnt="0"/>
      <dgm:spPr/>
    </dgm:pt>
    <dgm:pt modelId="{345038AE-989F-431F-8879-0D3DE1F7F377}" type="pres">
      <dgm:prSet presAssocID="{3F0E77E8-D784-4F00-BFD1-600E4548F067}" presName="tx1" presStyleLbl="revTx" presStyleIdx="2" presStyleCnt="5"/>
      <dgm:spPr/>
    </dgm:pt>
    <dgm:pt modelId="{5FB66FB4-1CE0-4E2D-925F-87FF60C6FDB3}" type="pres">
      <dgm:prSet presAssocID="{3F0E77E8-D784-4F00-BFD1-600E4548F067}" presName="vert1" presStyleCnt="0"/>
      <dgm:spPr/>
    </dgm:pt>
    <dgm:pt modelId="{807585A3-F6FC-4F58-A568-FCF604A7EDA1}" type="pres">
      <dgm:prSet presAssocID="{7836DF52-8E7A-4DD6-8D58-BA6E681A6B45}" presName="thickLine" presStyleLbl="alignNode1" presStyleIdx="3" presStyleCnt="5"/>
      <dgm:spPr/>
    </dgm:pt>
    <dgm:pt modelId="{FFDCE07C-690D-41AB-9759-B7C718BA0968}" type="pres">
      <dgm:prSet presAssocID="{7836DF52-8E7A-4DD6-8D58-BA6E681A6B45}" presName="horz1" presStyleCnt="0"/>
      <dgm:spPr/>
    </dgm:pt>
    <dgm:pt modelId="{1B8E9F9D-74EA-40F5-94B2-4A604EDAF280}" type="pres">
      <dgm:prSet presAssocID="{7836DF52-8E7A-4DD6-8D58-BA6E681A6B45}" presName="tx1" presStyleLbl="revTx" presStyleIdx="3" presStyleCnt="5"/>
      <dgm:spPr/>
    </dgm:pt>
    <dgm:pt modelId="{50761BC8-770C-40A2-ABB8-62DA9AD6359A}" type="pres">
      <dgm:prSet presAssocID="{7836DF52-8E7A-4DD6-8D58-BA6E681A6B45}" presName="vert1" presStyleCnt="0"/>
      <dgm:spPr/>
    </dgm:pt>
    <dgm:pt modelId="{01B2FFBB-1287-44D3-BD2D-05860295F45B}" type="pres">
      <dgm:prSet presAssocID="{CDA62CD0-A29B-4343-BA98-DEABE85DCACE}" presName="thickLine" presStyleLbl="alignNode1" presStyleIdx="4" presStyleCnt="5"/>
      <dgm:spPr/>
    </dgm:pt>
    <dgm:pt modelId="{71210322-F7B2-4719-934C-8ED679D2FE2C}" type="pres">
      <dgm:prSet presAssocID="{CDA62CD0-A29B-4343-BA98-DEABE85DCACE}" presName="horz1" presStyleCnt="0"/>
      <dgm:spPr/>
    </dgm:pt>
    <dgm:pt modelId="{251735AC-7113-4FA8-A0EB-9CD0CB7FC3AB}" type="pres">
      <dgm:prSet presAssocID="{CDA62CD0-A29B-4343-BA98-DEABE85DCACE}" presName="tx1" presStyleLbl="revTx" presStyleIdx="4" presStyleCnt="5"/>
      <dgm:spPr/>
    </dgm:pt>
    <dgm:pt modelId="{C89CFBF4-03FC-46CF-AAF4-C7FAFC8FD73F}" type="pres">
      <dgm:prSet presAssocID="{CDA62CD0-A29B-4343-BA98-DEABE85DCACE}" presName="vert1" presStyleCnt="0"/>
      <dgm:spPr/>
    </dgm:pt>
  </dgm:ptLst>
  <dgm:cxnLst>
    <dgm:cxn modelId="{04F8CF25-30F0-4642-991D-48320275325C}" type="presOf" srcId="{3F0E77E8-D784-4F00-BFD1-600E4548F067}" destId="{345038AE-989F-431F-8879-0D3DE1F7F377}" srcOrd="0" destOrd="0" presId="urn:microsoft.com/office/officeart/2008/layout/LinedList"/>
    <dgm:cxn modelId="{54F57C32-24FD-4237-84F7-DC196F0D24B5}" srcId="{9A76B0F7-D9D7-4991-A577-37B839C60472}" destId="{B9082696-EEB6-434E-B8DD-B07F0EE75821}" srcOrd="1" destOrd="0" parTransId="{DF607B74-45FB-4410-AEA3-DFB8208031D1}" sibTransId="{CF4B486F-4720-46C9-80A6-5DAD59559866}"/>
    <dgm:cxn modelId="{3F6E7E47-9525-44FD-8FB2-AC58C5FFDB97}" srcId="{9A76B0F7-D9D7-4991-A577-37B839C60472}" destId="{CDA62CD0-A29B-4343-BA98-DEABE85DCACE}" srcOrd="4" destOrd="0" parTransId="{1EA8AD19-EBD8-4088-A741-E5B0926D3B8F}" sibTransId="{3CE7CC9F-9BC9-42B8-B0F8-7D9CBA0BF38C}"/>
    <dgm:cxn modelId="{B892DA48-7B33-437E-8485-14C36BF963B6}" srcId="{9A76B0F7-D9D7-4991-A577-37B839C60472}" destId="{40DECF91-AFB9-46EB-8636-6A0359DA4AF0}" srcOrd="0" destOrd="0" parTransId="{5E19DE17-52B5-4DA8-81EB-BDEACB7FF019}" sibTransId="{0E94DA23-3FAC-4421-B607-E52F3DE8C18F}"/>
    <dgm:cxn modelId="{A0DEC351-1135-4FD0-B3DA-4D034BF9A9FC}" srcId="{9A76B0F7-D9D7-4991-A577-37B839C60472}" destId="{7836DF52-8E7A-4DD6-8D58-BA6E681A6B45}" srcOrd="3" destOrd="0" parTransId="{6A02DCB3-AFAA-4420-803C-67805B81F57A}" sibTransId="{52A19141-E5B2-4586-B819-C92C5813D664}"/>
    <dgm:cxn modelId="{10D05359-73FB-469C-B7F3-81B39786EA78}" type="presOf" srcId="{B9082696-EEB6-434E-B8DD-B07F0EE75821}" destId="{F8C90D2B-AFFF-44C5-B833-80ED609C07E6}" srcOrd="0" destOrd="0" presId="urn:microsoft.com/office/officeart/2008/layout/LinedList"/>
    <dgm:cxn modelId="{455F478B-0404-4C42-A69D-9CC894FA75F5}" type="presOf" srcId="{9A76B0F7-D9D7-4991-A577-37B839C60472}" destId="{705C9D19-D56F-49EE-A70F-3A02F086107F}" srcOrd="0" destOrd="0" presId="urn:microsoft.com/office/officeart/2008/layout/LinedList"/>
    <dgm:cxn modelId="{CAEF3FBB-1E42-484A-BBD5-E844CE26AE24}" type="presOf" srcId="{7836DF52-8E7A-4DD6-8D58-BA6E681A6B45}" destId="{1B8E9F9D-74EA-40F5-94B2-4A604EDAF280}" srcOrd="0" destOrd="0" presId="urn:microsoft.com/office/officeart/2008/layout/LinedList"/>
    <dgm:cxn modelId="{367655BB-EF5A-447B-BE1A-46E1DB391BCD}" type="presOf" srcId="{CDA62CD0-A29B-4343-BA98-DEABE85DCACE}" destId="{251735AC-7113-4FA8-A0EB-9CD0CB7FC3AB}" srcOrd="0" destOrd="0" presId="urn:microsoft.com/office/officeart/2008/layout/LinedList"/>
    <dgm:cxn modelId="{FE2F74C9-0311-4ECC-A769-B0A2233A4BF0}" type="presOf" srcId="{40DECF91-AFB9-46EB-8636-6A0359DA4AF0}" destId="{57F9522C-91EE-4007-8D98-8D008A560C7F}" srcOrd="0" destOrd="0" presId="urn:microsoft.com/office/officeart/2008/layout/LinedList"/>
    <dgm:cxn modelId="{E9AFA1D8-F771-4E49-BB2C-D860CC1B63ED}" srcId="{9A76B0F7-D9D7-4991-A577-37B839C60472}" destId="{3F0E77E8-D784-4F00-BFD1-600E4548F067}" srcOrd="2" destOrd="0" parTransId="{91ED580F-FF73-4A12-9EA8-E9351A98484D}" sibTransId="{0346F994-2399-45F6-A315-2DA543528870}"/>
    <dgm:cxn modelId="{FFA207FF-6A15-4685-B545-54579147D49C}" type="presParOf" srcId="{705C9D19-D56F-49EE-A70F-3A02F086107F}" destId="{DA54B903-14C7-4D10-81CC-1117E4B51F56}" srcOrd="0" destOrd="0" presId="urn:microsoft.com/office/officeart/2008/layout/LinedList"/>
    <dgm:cxn modelId="{90E813AC-99FD-4BE5-8078-ABD4405F2669}" type="presParOf" srcId="{705C9D19-D56F-49EE-A70F-3A02F086107F}" destId="{3921E300-F082-4C4C-A20B-314CD9433E5F}" srcOrd="1" destOrd="0" presId="urn:microsoft.com/office/officeart/2008/layout/LinedList"/>
    <dgm:cxn modelId="{A048A9A1-F79E-4DAC-AA7D-D6060132BC9F}" type="presParOf" srcId="{3921E300-F082-4C4C-A20B-314CD9433E5F}" destId="{57F9522C-91EE-4007-8D98-8D008A560C7F}" srcOrd="0" destOrd="0" presId="urn:microsoft.com/office/officeart/2008/layout/LinedList"/>
    <dgm:cxn modelId="{1DC315C2-DF95-47DA-B567-F4F3A7259205}" type="presParOf" srcId="{3921E300-F082-4C4C-A20B-314CD9433E5F}" destId="{B34DCE2F-408E-4F01-94AA-2B68D47DBD09}" srcOrd="1" destOrd="0" presId="urn:microsoft.com/office/officeart/2008/layout/LinedList"/>
    <dgm:cxn modelId="{FD916FC9-24FD-4FB7-9F64-DA840BDDB490}" type="presParOf" srcId="{705C9D19-D56F-49EE-A70F-3A02F086107F}" destId="{FCE4DF15-3CEC-4B85-9A8A-B5FC4F84FB5B}" srcOrd="2" destOrd="0" presId="urn:microsoft.com/office/officeart/2008/layout/LinedList"/>
    <dgm:cxn modelId="{160994E1-4259-4813-AA8D-3B82D8D78599}" type="presParOf" srcId="{705C9D19-D56F-49EE-A70F-3A02F086107F}" destId="{F4554713-E6B6-44BB-A545-7141E7D02F92}" srcOrd="3" destOrd="0" presId="urn:microsoft.com/office/officeart/2008/layout/LinedList"/>
    <dgm:cxn modelId="{781428E1-CF3A-4376-ADC3-6646290FEFED}" type="presParOf" srcId="{F4554713-E6B6-44BB-A545-7141E7D02F92}" destId="{F8C90D2B-AFFF-44C5-B833-80ED609C07E6}" srcOrd="0" destOrd="0" presId="urn:microsoft.com/office/officeart/2008/layout/LinedList"/>
    <dgm:cxn modelId="{BFA37531-13FA-4BD7-949D-72C0A49499FC}" type="presParOf" srcId="{F4554713-E6B6-44BB-A545-7141E7D02F92}" destId="{F409D077-16F6-4FF2-8320-DA08DD8EC667}" srcOrd="1" destOrd="0" presId="urn:microsoft.com/office/officeart/2008/layout/LinedList"/>
    <dgm:cxn modelId="{B5FCC742-600D-4A74-9F34-AC9B570D106C}" type="presParOf" srcId="{705C9D19-D56F-49EE-A70F-3A02F086107F}" destId="{B6A44FE8-2E02-45C4-8F89-E7879FF005B3}" srcOrd="4" destOrd="0" presId="urn:microsoft.com/office/officeart/2008/layout/LinedList"/>
    <dgm:cxn modelId="{9A39F535-1BC9-4983-9235-F827B61CB317}" type="presParOf" srcId="{705C9D19-D56F-49EE-A70F-3A02F086107F}" destId="{C91E1BB8-A656-4BAF-8084-261383A76208}" srcOrd="5" destOrd="0" presId="urn:microsoft.com/office/officeart/2008/layout/LinedList"/>
    <dgm:cxn modelId="{58BCAAC5-9777-45B9-ADD7-27520B9B1393}" type="presParOf" srcId="{C91E1BB8-A656-4BAF-8084-261383A76208}" destId="{345038AE-989F-431F-8879-0D3DE1F7F377}" srcOrd="0" destOrd="0" presId="urn:microsoft.com/office/officeart/2008/layout/LinedList"/>
    <dgm:cxn modelId="{EB978365-780A-4860-ADA1-FD9944C04359}" type="presParOf" srcId="{C91E1BB8-A656-4BAF-8084-261383A76208}" destId="{5FB66FB4-1CE0-4E2D-925F-87FF60C6FDB3}" srcOrd="1" destOrd="0" presId="urn:microsoft.com/office/officeart/2008/layout/LinedList"/>
    <dgm:cxn modelId="{B03ED245-C348-498B-B541-D11F6D8FDC32}" type="presParOf" srcId="{705C9D19-D56F-49EE-A70F-3A02F086107F}" destId="{807585A3-F6FC-4F58-A568-FCF604A7EDA1}" srcOrd="6" destOrd="0" presId="urn:microsoft.com/office/officeart/2008/layout/LinedList"/>
    <dgm:cxn modelId="{EE57BAA6-30E5-4095-A6E4-CEA4BB0F09D5}" type="presParOf" srcId="{705C9D19-D56F-49EE-A70F-3A02F086107F}" destId="{FFDCE07C-690D-41AB-9759-B7C718BA0968}" srcOrd="7" destOrd="0" presId="urn:microsoft.com/office/officeart/2008/layout/LinedList"/>
    <dgm:cxn modelId="{5302D652-6168-44A0-AA46-C44636E43BBB}" type="presParOf" srcId="{FFDCE07C-690D-41AB-9759-B7C718BA0968}" destId="{1B8E9F9D-74EA-40F5-94B2-4A604EDAF280}" srcOrd="0" destOrd="0" presId="urn:microsoft.com/office/officeart/2008/layout/LinedList"/>
    <dgm:cxn modelId="{DD558B1A-40DC-4ABB-88D3-A793C67E01AE}" type="presParOf" srcId="{FFDCE07C-690D-41AB-9759-B7C718BA0968}" destId="{50761BC8-770C-40A2-ABB8-62DA9AD6359A}" srcOrd="1" destOrd="0" presId="urn:microsoft.com/office/officeart/2008/layout/LinedList"/>
    <dgm:cxn modelId="{2499F36F-1B1F-4A64-8741-6F08FFFBD500}" type="presParOf" srcId="{705C9D19-D56F-49EE-A70F-3A02F086107F}" destId="{01B2FFBB-1287-44D3-BD2D-05860295F45B}" srcOrd="8" destOrd="0" presId="urn:microsoft.com/office/officeart/2008/layout/LinedList"/>
    <dgm:cxn modelId="{11A3D84C-7B31-4FF8-BAE7-43BA83509A43}" type="presParOf" srcId="{705C9D19-D56F-49EE-A70F-3A02F086107F}" destId="{71210322-F7B2-4719-934C-8ED679D2FE2C}" srcOrd="9" destOrd="0" presId="urn:microsoft.com/office/officeart/2008/layout/LinedList"/>
    <dgm:cxn modelId="{E45888C7-80AC-4689-975F-F959DD6810B9}" type="presParOf" srcId="{71210322-F7B2-4719-934C-8ED679D2FE2C}" destId="{251735AC-7113-4FA8-A0EB-9CD0CB7FC3AB}" srcOrd="0" destOrd="0" presId="urn:microsoft.com/office/officeart/2008/layout/LinedList"/>
    <dgm:cxn modelId="{DD6CB95A-E1B7-44A7-B03C-8AA4487965EA}" type="presParOf" srcId="{71210322-F7B2-4719-934C-8ED679D2FE2C}" destId="{C89CFBF4-03FC-46CF-AAF4-C7FAFC8FD7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746B44-FFEC-4F46-AFCD-28D54AE8641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E456C9-50FE-438E-A3AC-93EAE50D0A05}">
      <dgm:prSet/>
      <dgm:spPr/>
      <dgm:t>
        <a:bodyPr/>
        <a:lstStyle/>
        <a:p>
          <a:r>
            <a:rPr lang="hr-HR" b="1" i="0" dirty="0">
              <a:solidFill>
                <a:srgbClr val="0070C0"/>
              </a:solidFill>
            </a:rPr>
            <a:t>J. F. </a:t>
          </a:r>
          <a:r>
            <a:rPr lang="hr-HR" b="1" i="0" dirty="0" err="1">
              <a:solidFill>
                <a:srgbClr val="0070C0"/>
              </a:solidFill>
            </a:rPr>
            <a:t>Herbart</a:t>
          </a:r>
          <a:r>
            <a:rPr lang="hr-HR" b="1" i="0" dirty="0"/>
            <a:t> </a:t>
          </a:r>
          <a:r>
            <a:rPr lang="hr-HR" b="0" i="0" dirty="0" err="1"/>
            <a:t>took</a:t>
          </a:r>
          <a:r>
            <a:rPr lang="hr-HR" b="0" i="0" dirty="0"/>
            <a:t> as </a:t>
          </a:r>
          <a:r>
            <a:rPr lang="hr-HR" b="0" i="0" dirty="0" err="1"/>
            <a:t>his</a:t>
          </a:r>
          <a:r>
            <a:rPr lang="hr-HR" b="0" i="0" dirty="0"/>
            <a:t> </a:t>
          </a:r>
          <a:r>
            <a:rPr lang="hr-HR" b="0" i="0" dirty="0" err="1"/>
            <a:t>task</a:t>
          </a:r>
          <a:r>
            <a:rPr lang="hr-HR" b="0" i="0" dirty="0"/>
            <a:t> </a:t>
          </a:r>
          <a:r>
            <a:rPr lang="hr-HR" b="0" i="0" dirty="0" err="1"/>
            <a:t>the</a:t>
          </a:r>
          <a:r>
            <a:rPr lang="hr-HR" b="0" i="0" dirty="0"/>
            <a:t> </a:t>
          </a:r>
          <a:r>
            <a:rPr lang="hr-HR" b="0" i="0" dirty="0" err="1"/>
            <a:t>extension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Kant´s</a:t>
          </a:r>
          <a:r>
            <a:rPr lang="hr-HR" b="0" i="0" dirty="0"/>
            <a:t> system</a:t>
          </a:r>
          <a:endParaRPr lang="en-US" dirty="0"/>
        </a:p>
      </dgm:t>
    </dgm:pt>
    <dgm:pt modelId="{B25A0801-08FA-4474-8DC0-9429A5B27BCC}" type="parTrans" cxnId="{138309AF-860A-42F7-84A5-3268206DFEE8}">
      <dgm:prSet/>
      <dgm:spPr/>
      <dgm:t>
        <a:bodyPr/>
        <a:lstStyle/>
        <a:p>
          <a:endParaRPr lang="en-US"/>
        </a:p>
      </dgm:t>
    </dgm:pt>
    <dgm:pt modelId="{623F5F68-4A79-4014-AE71-63655CB1EDF7}" type="sibTrans" cxnId="{138309AF-860A-42F7-84A5-3268206DFEE8}">
      <dgm:prSet/>
      <dgm:spPr/>
      <dgm:t>
        <a:bodyPr/>
        <a:lstStyle/>
        <a:p>
          <a:endParaRPr lang="en-US"/>
        </a:p>
      </dgm:t>
    </dgm:pt>
    <dgm:pt modelId="{7DB49F38-3E5D-46B2-95FB-BEE45AEF0B49}">
      <dgm:prSet/>
      <dgm:spPr/>
      <dgm:t>
        <a:bodyPr/>
        <a:lstStyle/>
        <a:p>
          <a:r>
            <a:rPr lang="hr-HR" b="0" i="0" dirty="0" err="1"/>
            <a:t>Numbers</a:t>
          </a:r>
          <a:r>
            <a:rPr lang="hr-HR" b="0" i="0" dirty="0"/>
            <a:t> </a:t>
          </a:r>
          <a:r>
            <a:rPr lang="hr-HR" b="0" i="0" dirty="0" err="1"/>
            <a:t>could</a:t>
          </a:r>
          <a:r>
            <a:rPr lang="hr-HR" b="0" i="0" dirty="0"/>
            <a:t> </a:t>
          </a:r>
          <a:r>
            <a:rPr lang="hr-HR" b="0" i="0" dirty="0" err="1"/>
            <a:t>be</a:t>
          </a:r>
          <a:r>
            <a:rPr lang="hr-HR" b="0" i="0" dirty="0"/>
            <a:t> </a:t>
          </a:r>
          <a:r>
            <a:rPr lang="hr-HR" b="0" i="0" dirty="0" err="1"/>
            <a:t>assigned</a:t>
          </a:r>
          <a:r>
            <a:rPr lang="hr-HR" b="0" i="0" dirty="0"/>
            <a:t> to </a:t>
          </a:r>
          <a:r>
            <a:rPr lang="hr-HR" b="0" i="0" dirty="0" err="1"/>
            <a:t>psy</a:t>
          </a:r>
          <a:r>
            <a:rPr lang="hr-HR" b="0" i="0" dirty="0"/>
            <a:t>. </a:t>
          </a:r>
          <a:r>
            <a:rPr lang="hr-HR" b="0" i="0" dirty="0" err="1"/>
            <a:t>experiences</a:t>
          </a:r>
          <a:r>
            <a:rPr lang="hr-HR" b="0" i="0" dirty="0"/>
            <a:t> 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different</a:t>
          </a:r>
          <a:r>
            <a:rPr lang="hr-HR" b="0" i="0" dirty="0"/>
            <a:t> </a:t>
          </a:r>
          <a:r>
            <a:rPr lang="hr-HR" b="0" i="0" dirty="0" err="1"/>
            <a:t>intensities</a:t>
          </a:r>
          <a:r>
            <a:rPr lang="hr-HR" b="0" i="0" dirty="0"/>
            <a:t> (</a:t>
          </a:r>
          <a:r>
            <a:rPr lang="hr-HR" b="0" i="0" dirty="0" err="1"/>
            <a:t>presentations</a:t>
          </a:r>
          <a:r>
            <a:rPr lang="hr-HR" b="0" i="0" dirty="0"/>
            <a:t>)</a:t>
          </a:r>
          <a:endParaRPr lang="en-US" dirty="0"/>
        </a:p>
      </dgm:t>
    </dgm:pt>
    <dgm:pt modelId="{875AA73C-A2DF-4445-B2E1-9436934CAC46}" type="parTrans" cxnId="{782BAA85-15D4-4BE1-98B7-31B024B66D8E}">
      <dgm:prSet/>
      <dgm:spPr/>
      <dgm:t>
        <a:bodyPr/>
        <a:lstStyle/>
        <a:p>
          <a:endParaRPr lang="en-US"/>
        </a:p>
      </dgm:t>
    </dgm:pt>
    <dgm:pt modelId="{9B022BBB-3EA8-4121-9401-47FD71027799}" type="sibTrans" cxnId="{782BAA85-15D4-4BE1-98B7-31B024B66D8E}">
      <dgm:prSet/>
      <dgm:spPr/>
      <dgm:t>
        <a:bodyPr/>
        <a:lstStyle/>
        <a:p>
          <a:endParaRPr lang="en-US"/>
        </a:p>
      </dgm:t>
    </dgm:pt>
    <dgm:pt modelId="{E33BD39F-32AD-4958-B779-22A960F2D16A}">
      <dgm:prSet/>
      <dgm:spPr/>
      <dgm:t>
        <a:bodyPr/>
        <a:lstStyle/>
        <a:p>
          <a:r>
            <a:rPr lang="hr-HR" b="0" i="0" dirty="0"/>
            <a:t>he had no </a:t>
          </a:r>
          <a:r>
            <a:rPr lang="hr-HR" b="0" i="0" dirty="0" err="1"/>
            <a:t>way</a:t>
          </a:r>
          <a:r>
            <a:rPr lang="hr-HR" b="0" i="0" dirty="0"/>
            <a:t>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relating</a:t>
          </a:r>
          <a:r>
            <a:rPr lang="hr-HR" b="0" i="0" dirty="0"/>
            <a:t> </a:t>
          </a:r>
          <a:r>
            <a:rPr lang="hr-HR" b="0" i="0" dirty="0" err="1"/>
            <a:t>them</a:t>
          </a:r>
          <a:r>
            <a:rPr lang="hr-HR" b="0" i="0" dirty="0"/>
            <a:t> to </a:t>
          </a:r>
          <a:r>
            <a:rPr lang="hr-HR" b="0" i="0" dirty="0" err="1"/>
            <a:t>an</a:t>
          </a:r>
          <a:r>
            <a:rPr lang="hr-HR" b="0" i="0" dirty="0"/>
            <a:t> </a:t>
          </a:r>
          <a:r>
            <a:rPr lang="hr-HR" b="0" i="0" dirty="0" err="1"/>
            <a:t>objective</a:t>
          </a:r>
          <a:r>
            <a:rPr lang="hr-HR" b="0" i="0" dirty="0"/>
            <a:t> standard</a:t>
          </a:r>
          <a:endParaRPr lang="en-US" dirty="0"/>
        </a:p>
      </dgm:t>
    </dgm:pt>
    <dgm:pt modelId="{E13177E2-95AA-434E-A46F-28383C6A80F5}" type="parTrans" cxnId="{9CD24F63-D30E-4026-A172-1A46BAE95D64}">
      <dgm:prSet/>
      <dgm:spPr/>
      <dgm:t>
        <a:bodyPr/>
        <a:lstStyle/>
        <a:p>
          <a:endParaRPr lang="en-US"/>
        </a:p>
      </dgm:t>
    </dgm:pt>
    <dgm:pt modelId="{82183D54-70DC-4C0D-913F-1A8A61B8C086}" type="sibTrans" cxnId="{9CD24F63-D30E-4026-A172-1A46BAE95D64}">
      <dgm:prSet/>
      <dgm:spPr/>
      <dgm:t>
        <a:bodyPr/>
        <a:lstStyle/>
        <a:p>
          <a:endParaRPr lang="en-US"/>
        </a:p>
      </dgm:t>
    </dgm:pt>
    <dgm:pt modelId="{03FE73AA-C10C-4D59-8EEF-226F52CA0872}">
      <dgm:prSet/>
      <dgm:spPr/>
      <dgm:t>
        <a:bodyPr/>
        <a:lstStyle/>
        <a:p>
          <a:r>
            <a:rPr lang="hr-HR" b="0" i="0" dirty="0" err="1"/>
            <a:t>stopped</a:t>
          </a:r>
          <a:r>
            <a:rPr lang="hr-HR" b="0" i="0" dirty="0"/>
            <a:t> short </a:t>
          </a:r>
          <a:r>
            <a:rPr lang="hr-HR" b="0" i="0" dirty="0" err="1"/>
            <a:t>of</a:t>
          </a:r>
          <a:r>
            <a:rPr lang="hr-HR" b="0" i="0" dirty="0"/>
            <a:t> </a:t>
          </a:r>
          <a:r>
            <a:rPr lang="hr-HR" b="0" i="0" dirty="0" err="1"/>
            <a:t>proclaiming</a:t>
          </a:r>
          <a:r>
            <a:rPr lang="hr-HR" b="0" i="0" dirty="0"/>
            <a:t> </a:t>
          </a:r>
          <a:r>
            <a:rPr lang="hr-HR" b="0" i="0" dirty="0" err="1"/>
            <a:t>that</a:t>
          </a:r>
          <a:r>
            <a:rPr lang="hr-HR" b="0" i="0" dirty="0"/>
            <a:t> </a:t>
          </a:r>
          <a:r>
            <a:rPr lang="hr-HR" b="0" i="0" dirty="0" err="1"/>
            <a:t>psychology</a:t>
          </a:r>
          <a:r>
            <a:rPr lang="hr-HR" b="0" i="0" dirty="0"/>
            <a:t> </a:t>
          </a:r>
          <a:r>
            <a:rPr lang="hr-HR" b="0" i="0" dirty="0" err="1"/>
            <a:t>could</a:t>
          </a:r>
          <a:r>
            <a:rPr lang="hr-HR" b="0" i="0" dirty="0"/>
            <a:t> </a:t>
          </a:r>
          <a:r>
            <a:rPr lang="hr-HR" b="0" i="0" dirty="0" err="1"/>
            <a:t>be</a:t>
          </a:r>
          <a:r>
            <a:rPr lang="hr-HR" b="0" i="0" dirty="0"/>
            <a:t> </a:t>
          </a:r>
          <a:r>
            <a:rPr lang="hr-HR" b="0" i="0" dirty="0" err="1"/>
            <a:t>experimental</a:t>
          </a:r>
          <a:endParaRPr lang="en-US" dirty="0" err="1"/>
        </a:p>
      </dgm:t>
    </dgm:pt>
    <dgm:pt modelId="{3CCD620F-D808-4B24-B22D-22B9336D4BC5}" type="parTrans" cxnId="{5FDFFE95-5D4F-49E7-AF73-424C941E4C2C}">
      <dgm:prSet/>
      <dgm:spPr/>
      <dgm:t>
        <a:bodyPr/>
        <a:lstStyle/>
        <a:p>
          <a:endParaRPr lang="en-US"/>
        </a:p>
      </dgm:t>
    </dgm:pt>
    <dgm:pt modelId="{339475EF-ED0A-466B-AE4F-161E50B6BC1D}" type="sibTrans" cxnId="{5FDFFE95-5D4F-49E7-AF73-424C941E4C2C}">
      <dgm:prSet/>
      <dgm:spPr/>
      <dgm:t>
        <a:bodyPr/>
        <a:lstStyle/>
        <a:p>
          <a:endParaRPr lang="en-US"/>
        </a:p>
      </dgm:t>
    </dgm:pt>
    <dgm:pt modelId="{583DF5F5-D31B-4DB6-A84C-654C0F947F59}">
      <dgm:prSet/>
      <dgm:spPr/>
      <dgm:t>
        <a:bodyPr/>
        <a:lstStyle/>
        <a:p>
          <a:r>
            <a:rPr lang="hr-HR" b="0" i="0" dirty="0" err="1"/>
            <a:t>automism</a:t>
          </a:r>
          <a:r>
            <a:rPr lang="hr-HR" b="0" i="0" dirty="0"/>
            <a:t> – </a:t>
          </a:r>
          <a:r>
            <a:rPr lang="hr-HR" b="0" i="0" dirty="0" err="1"/>
            <a:t>breaking</a:t>
          </a:r>
          <a:r>
            <a:rPr lang="hr-HR" b="0" i="0" dirty="0"/>
            <a:t> </a:t>
          </a:r>
          <a:r>
            <a:rPr lang="hr-HR" b="0" i="0" dirty="0" err="1"/>
            <a:t>down</a:t>
          </a:r>
          <a:r>
            <a:rPr lang="hr-HR" b="0" i="0" dirty="0"/>
            <a:t> </a:t>
          </a:r>
          <a:r>
            <a:rPr lang="hr-HR" b="0" i="0" dirty="0" err="1"/>
            <a:t>subject</a:t>
          </a:r>
          <a:r>
            <a:rPr lang="hr-HR" b="0" i="0" dirty="0"/>
            <a:t> </a:t>
          </a:r>
          <a:r>
            <a:rPr lang="hr-HR" b="0" i="0" dirty="0" err="1"/>
            <a:t>matter</a:t>
          </a:r>
          <a:r>
            <a:rPr lang="hr-HR" b="0" i="0" dirty="0"/>
            <a:t> </a:t>
          </a:r>
          <a:r>
            <a:rPr lang="hr-HR" b="0" i="0" dirty="0" err="1"/>
            <a:t>into</a:t>
          </a:r>
          <a:r>
            <a:rPr lang="hr-HR" b="0" i="0" dirty="0"/>
            <a:t> </a:t>
          </a:r>
          <a:r>
            <a:rPr lang="hr-HR" b="0" i="0" dirty="0" err="1"/>
            <a:t>its</a:t>
          </a:r>
          <a:r>
            <a:rPr lang="hr-HR" b="0" i="0" dirty="0"/>
            <a:t> </a:t>
          </a:r>
          <a:r>
            <a:rPr lang="hr-HR" b="0" i="0" dirty="0" err="1"/>
            <a:t>smallest</a:t>
          </a:r>
          <a:r>
            <a:rPr lang="hr-HR" b="0" i="0" dirty="0"/>
            <a:t> </a:t>
          </a:r>
          <a:r>
            <a:rPr lang="hr-HR" b="0" i="0" dirty="0" err="1"/>
            <a:t>elements</a:t>
          </a:r>
          <a:r>
            <a:rPr lang="hr-HR" b="0" i="0" dirty="0"/>
            <a:t> for </a:t>
          </a:r>
          <a:r>
            <a:rPr lang="hr-HR" b="0" i="0" dirty="0" err="1"/>
            <a:t>study</a:t>
          </a:r>
          <a:r>
            <a:rPr lang="hr-HR" b="0" i="0" dirty="0"/>
            <a:t>  </a:t>
          </a:r>
          <a:endParaRPr lang="en-US" dirty="0"/>
        </a:p>
      </dgm:t>
    </dgm:pt>
    <dgm:pt modelId="{45084F99-744B-4EDF-8F7F-D9FB9835C2A7}" type="parTrans" cxnId="{B80DD2BC-F4EB-4505-8409-4026B010A6C7}">
      <dgm:prSet/>
      <dgm:spPr/>
      <dgm:t>
        <a:bodyPr/>
        <a:lstStyle/>
        <a:p>
          <a:endParaRPr lang="en-US"/>
        </a:p>
      </dgm:t>
    </dgm:pt>
    <dgm:pt modelId="{C5A0E8A6-7E2E-4B06-A6D7-45E4C5679E37}" type="sibTrans" cxnId="{B80DD2BC-F4EB-4505-8409-4026B010A6C7}">
      <dgm:prSet/>
      <dgm:spPr/>
      <dgm:t>
        <a:bodyPr/>
        <a:lstStyle/>
        <a:p>
          <a:endParaRPr lang="en-US"/>
        </a:p>
      </dgm:t>
    </dgm:pt>
    <dgm:pt modelId="{9D2BD40F-4180-4CE0-A4E1-437624F8DDFD}" type="pres">
      <dgm:prSet presAssocID="{4D746B44-FFEC-4F46-AFCD-28D54AE8641E}" presName="outerComposite" presStyleCnt="0">
        <dgm:presLayoutVars>
          <dgm:chMax val="5"/>
          <dgm:dir/>
          <dgm:resizeHandles val="exact"/>
        </dgm:presLayoutVars>
      </dgm:prSet>
      <dgm:spPr/>
    </dgm:pt>
    <dgm:pt modelId="{81FC944C-DEB6-43AB-A8DC-65A938C69F17}" type="pres">
      <dgm:prSet presAssocID="{4D746B44-FFEC-4F46-AFCD-28D54AE8641E}" presName="dummyMaxCanvas" presStyleCnt="0">
        <dgm:presLayoutVars/>
      </dgm:prSet>
      <dgm:spPr/>
    </dgm:pt>
    <dgm:pt modelId="{06EE57FF-A1E0-4A38-938F-4EF1B7891D5F}" type="pres">
      <dgm:prSet presAssocID="{4D746B44-FFEC-4F46-AFCD-28D54AE8641E}" presName="FiveNodes_1" presStyleLbl="node1" presStyleIdx="0" presStyleCnt="5">
        <dgm:presLayoutVars>
          <dgm:bulletEnabled val="1"/>
        </dgm:presLayoutVars>
      </dgm:prSet>
      <dgm:spPr/>
    </dgm:pt>
    <dgm:pt modelId="{CE84CEB8-B98E-4D8D-BE64-EEDD71FABF53}" type="pres">
      <dgm:prSet presAssocID="{4D746B44-FFEC-4F46-AFCD-28D54AE8641E}" presName="FiveNodes_2" presStyleLbl="node1" presStyleIdx="1" presStyleCnt="5">
        <dgm:presLayoutVars>
          <dgm:bulletEnabled val="1"/>
        </dgm:presLayoutVars>
      </dgm:prSet>
      <dgm:spPr/>
    </dgm:pt>
    <dgm:pt modelId="{ABE9EAE3-E6D6-4D1B-A478-37ECEECEB1CA}" type="pres">
      <dgm:prSet presAssocID="{4D746B44-FFEC-4F46-AFCD-28D54AE8641E}" presName="FiveNodes_3" presStyleLbl="node1" presStyleIdx="2" presStyleCnt="5">
        <dgm:presLayoutVars>
          <dgm:bulletEnabled val="1"/>
        </dgm:presLayoutVars>
      </dgm:prSet>
      <dgm:spPr/>
    </dgm:pt>
    <dgm:pt modelId="{04B591A6-D0EE-44F4-820A-9718A79C05E3}" type="pres">
      <dgm:prSet presAssocID="{4D746B44-FFEC-4F46-AFCD-28D54AE8641E}" presName="FiveNodes_4" presStyleLbl="node1" presStyleIdx="3" presStyleCnt="5">
        <dgm:presLayoutVars>
          <dgm:bulletEnabled val="1"/>
        </dgm:presLayoutVars>
      </dgm:prSet>
      <dgm:spPr/>
    </dgm:pt>
    <dgm:pt modelId="{8E7DC234-554B-48F1-BED9-EC15596321DA}" type="pres">
      <dgm:prSet presAssocID="{4D746B44-FFEC-4F46-AFCD-28D54AE8641E}" presName="FiveNodes_5" presStyleLbl="node1" presStyleIdx="4" presStyleCnt="5">
        <dgm:presLayoutVars>
          <dgm:bulletEnabled val="1"/>
        </dgm:presLayoutVars>
      </dgm:prSet>
      <dgm:spPr/>
    </dgm:pt>
    <dgm:pt modelId="{9888E77D-E211-4A06-AA14-26880B8C337B}" type="pres">
      <dgm:prSet presAssocID="{4D746B44-FFEC-4F46-AFCD-28D54AE8641E}" presName="FiveConn_1-2" presStyleLbl="fgAccFollowNode1" presStyleIdx="0" presStyleCnt="4">
        <dgm:presLayoutVars>
          <dgm:bulletEnabled val="1"/>
        </dgm:presLayoutVars>
      </dgm:prSet>
      <dgm:spPr/>
    </dgm:pt>
    <dgm:pt modelId="{F2345A1D-2229-4EB1-8737-2922477C24B6}" type="pres">
      <dgm:prSet presAssocID="{4D746B44-FFEC-4F46-AFCD-28D54AE8641E}" presName="FiveConn_2-3" presStyleLbl="fgAccFollowNode1" presStyleIdx="1" presStyleCnt="4">
        <dgm:presLayoutVars>
          <dgm:bulletEnabled val="1"/>
        </dgm:presLayoutVars>
      </dgm:prSet>
      <dgm:spPr/>
    </dgm:pt>
    <dgm:pt modelId="{B4E80788-D262-4ED9-8D13-216ED2C5D123}" type="pres">
      <dgm:prSet presAssocID="{4D746B44-FFEC-4F46-AFCD-28D54AE8641E}" presName="FiveConn_3-4" presStyleLbl="fgAccFollowNode1" presStyleIdx="2" presStyleCnt="4">
        <dgm:presLayoutVars>
          <dgm:bulletEnabled val="1"/>
        </dgm:presLayoutVars>
      </dgm:prSet>
      <dgm:spPr/>
    </dgm:pt>
    <dgm:pt modelId="{743D5851-AF79-4DD0-84D3-3C35F051A89C}" type="pres">
      <dgm:prSet presAssocID="{4D746B44-FFEC-4F46-AFCD-28D54AE8641E}" presName="FiveConn_4-5" presStyleLbl="fgAccFollowNode1" presStyleIdx="3" presStyleCnt="4">
        <dgm:presLayoutVars>
          <dgm:bulletEnabled val="1"/>
        </dgm:presLayoutVars>
      </dgm:prSet>
      <dgm:spPr/>
    </dgm:pt>
    <dgm:pt modelId="{93A54BEC-072B-44EE-95CD-E5AADDCB8B99}" type="pres">
      <dgm:prSet presAssocID="{4D746B44-FFEC-4F46-AFCD-28D54AE8641E}" presName="FiveNodes_1_text" presStyleLbl="node1" presStyleIdx="4" presStyleCnt="5">
        <dgm:presLayoutVars>
          <dgm:bulletEnabled val="1"/>
        </dgm:presLayoutVars>
      </dgm:prSet>
      <dgm:spPr/>
    </dgm:pt>
    <dgm:pt modelId="{9B4B53F4-13AD-4E3B-880F-3C2194F150DA}" type="pres">
      <dgm:prSet presAssocID="{4D746B44-FFEC-4F46-AFCD-28D54AE8641E}" presName="FiveNodes_2_text" presStyleLbl="node1" presStyleIdx="4" presStyleCnt="5">
        <dgm:presLayoutVars>
          <dgm:bulletEnabled val="1"/>
        </dgm:presLayoutVars>
      </dgm:prSet>
      <dgm:spPr/>
    </dgm:pt>
    <dgm:pt modelId="{1876D06B-A617-40B2-9912-B83D8A38D388}" type="pres">
      <dgm:prSet presAssocID="{4D746B44-FFEC-4F46-AFCD-28D54AE8641E}" presName="FiveNodes_3_text" presStyleLbl="node1" presStyleIdx="4" presStyleCnt="5">
        <dgm:presLayoutVars>
          <dgm:bulletEnabled val="1"/>
        </dgm:presLayoutVars>
      </dgm:prSet>
      <dgm:spPr/>
    </dgm:pt>
    <dgm:pt modelId="{3F50C967-CF2C-49D1-9A1A-A8ED28793361}" type="pres">
      <dgm:prSet presAssocID="{4D746B44-FFEC-4F46-AFCD-28D54AE8641E}" presName="FiveNodes_4_text" presStyleLbl="node1" presStyleIdx="4" presStyleCnt="5">
        <dgm:presLayoutVars>
          <dgm:bulletEnabled val="1"/>
        </dgm:presLayoutVars>
      </dgm:prSet>
      <dgm:spPr/>
    </dgm:pt>
    <dgm:pt modelId="{951F4B88-C8D5-4AAC-B47A-3A39810A401B}" type="pres">
      <dgm:prSet presAssocID="{4D746B44-FFEC-4F46-AFCD-28D54AE8641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B4DB44D-5FF2-4F6A-BF72-3DA25BCE65A8}" type="presOf" srcId="{583DF5F5-D31B-4DB6-A84C-654C0F947F59}" destId="{951F4B88-C8D5-4AAC-B47A-3A39810A401B}" srcOrd="1" destOrd="0" presId="urn:microsoft.com/office/officeart/2005/8/layout/vProcess5"/>
    <dgm:cxn modelId="{C8671F51-DAA1-495E-9E9F-DE1C947CEA65}" type="presOf" srcId="{E33BD39F-32AD-4958-B779-22A960F2D16A}" destId="{1876D06B-A617-40B2-9912-B83D8A38D388}" srcOrd="1" destOrd="0" presId="urn:microsoft.com/office/officeart/2005/8/layout/vProcess5"/>
    <dgm:cxn modelId="{0AE37458-9E79-4179-A8D8-57598388A58A}" type="presOf" srcId="{4D746B44-FFEC-4F46-AFCD-28D54AE8641E}" destId="{9D2BD40F-4180-4CE0-A4E1-437624F8DDFD}" srcOrd="0" destOrd="0" presId="urn:microsoft.com/office/officeart/2005/8/layout/vProcess5"/>
    <dgm:cxn modelId="{7C82D459-92B4-44CB-852A-6DF791C043D5}" type="presOf" srcId="{03FE73AA-C10C-4D59-8EEF-226F52CA0872}" destId="{3F50C967-CF2C-49D1-9A1A-A8ED28793361}" srcOrd="1" destOrd="0" presId="urn:microsoft.com/office/officeart/2005/8/layout/vProcess5"/>
    <dgm:cxn modelId="{A68DB060-8A44-4FD3-AB68-4D43821E8D50}" type="presOf" srcId="{E33BD39F-32AD-4958-B779-22A960F2D16A}" destId="{ABE9EAE3-E6D6-4D1B-A478-37ECEECEB1CA}" srcOrd="0" destOrd="0" presId="urn:microsoft.com/office/officeart/2005/8/layout/vProcess5"/>
    <dgm:cxn modelId="{9CD24F63-D30E-4026-A172-1A46BAE95D64}" srcId="{4D746B44-FFEC-4F46-AFCD-28D54AE8641E}" destId="{E33BD39F-32AD-4958-B779-22A960F2D16A}" srcOrd="2" destOrd="0" parTransId="{E13177E2-95AA-434E-A46F-28383C6A80F5}" sibTransId="{82183D54-70DC-4C0D-913F-1A8A61B8C086}"/>
    <dgm:cxn modelId="{B6922181-D3F7-4B7C-9E0A-5F76E43CD8B1}" type="presOf" srcId="{7DB49F38-3E5D-46B2-95FB-BEE45AEF0B49}" destId="{CE84CEB8-B98E-4D8D-BE64-EEDD71FABF53}" srcOrd="0" destOrd="0" presId="urn:microsoft.com/office/officeart/2005/8/layout/vProcess5"/>
    <dgm:cxn modelId="{FD0AAD82-4E31-441F-97FF-B03391A40B4D}" type="presOf" srcId="{03FE73AA-C10C-4D59-8EEF-226F52CA0872}" destId="{04B591A6-D0EE-44F4-820A-9718A79C05E3}" srcOrd="0" destOrd="0" presId="urn:microsoft.com/office/officeart/2005/8/layout/vProcess5"/>
    <dgm:cxn modelId="{782BAA85-15D4-4BE1-98B7-31B024B66D8E}" srcId="{4D746B44-FFEC-4F46-AFCD-28D54AE8641E}" destId="{7DB49F38-3E5D-46B2-95FB-BEE45AEF0B49}" srcOrd="1" destOrd="0" parTransId="{875AA73C-A2DF-4445-B2E1-9436934CAC46}" sibTransId="{9B022BBB-3EA8-4121-9401-47FD71027799}"/>
    <dgm:cxn modelId="{0646098B-BAAE-4929-8EB5-714C5487184A}" type="presOf" srcId="{583DF5F5-D31B-4DB6-A84C-654C0F947F59}" destId="{8E7DC234-554B-48F1-BED9-EC15596321DA}" srcOrd="0" destOrd="0" presId="urn:microsoft.com/office/officeart/2005/8/layout/vProcess5"/>
    <dgm:cxn modelId="{5FDFFE95-5D4F-49E7-AF73-424C941E4C2C}" srcId="{4D746B44-FFEC-4F46-AFCD-28D54AE8641E}" destId="{03FE73AA-C10C-4D59-8EEF-226F52CA0872}" srcOrd="3" destOrd="0" parTransId="{3CCD620F-D808-4B24-B22D-22B9336D4BC5}" sibTransId="{339475EF-ED0A-466B-AE4F-161E50B6BC1D}"/>
    <dgm:cxn modelId="{F7A2A69B-031B-4D4B-9AEA-663A939FEDCB}" type="presOf" srcId="{83E456C9-50FE-438E-A3AC-93EAE50D0A05}" destId="{93A54BEC-072B-44EE-95CD-E5AADDCB8B99}" srcOrd="1" destOrd="0" presId="urn:microsoft.com/office/officeart/2005/8/layout/vProcess5"/>
    <dgm:cxn modelId="{3416C2A6-B89E-4279-8599-8FB6927AA59D}" type="presOf" srcId="{623F5F68-4A79-4014-AE71-63655CB1EDF7}" destId="{9888E77D-E211-4A06-AA14-26880B8C337B}" srcOrd="0" destOrd="0" presId="urn:microsoft.com/office/officeart/2005/8/layout/vProcess5"/>
    <dgm:cxn modelId="{138309AF-860A-42F7-84A5-3268206DFEE8}" srcId="{4D746B44-FFEC-4F46-AFCD-28D54AE8641E}" destId="{83E456C9-50FE-438E-A3AC-93EAE50D0A05}" srcOrd="0" destOrd="0" parTransId="{B25A0801-08FA-4474-8DC0-9429A5B27BCC}" sibTransId="{623F5F68-4A79-4014-AE71-63655CB1EDF7}"/>
    <dgm:cxn modelId="{92E683B0-3721-4D0E-AF50-C90F4D923910}" type="presOf" srcId="{83E456C9-50FE-438E-A3AC-93EAE50D0A05}" destId="{06EE57FF-A1E0-4A38-938F-4EF1B7891D5F}" srcOrd="0" destOrd="0" presId="urn:microsoft.com/office/officeart/2005/8/layout/vProcess5"/>
    <dgm:cxn modelId="{B80DD2BC-F4EB-4505-8409-4026B010A6C7}" srcId="{4D746B44-FFEC-4F46-AFCD-28D54AE8641E}" destId="{583DF5F5-D31B-4DB6-A84C-654C0F947F59}" srcOrd="4" destOrd="0" parTransId="{45084F99-744B-4EDF-8F7F-D9FB9835C2A7}" sibTransId="{C5A0E8A6-7E2E-4B06-A6D7-45E4C5679E37}"/>
    <dgm:cxn modelId="{6BB5F6BD-15E5-434D-B744-79C5A66B6B8D}" type="presOf" srcId="{7DB49F38-3E5D-46B2-95FB-BEE45AEF0B49}" destId="{9B4B53F4-13AD-4E3B-880F-3C2194F150DA}" srcOrd="1" destOrd="0" presId="urn:microsoft.com/office/officeart/2005/8/layout/vProcess5"/>
    <dgm:cxn modelId="{EE3618C0-64EE-4EB3-BABB-AA4440D8B936}" type="presOf" srcId="{82183D54-70DC-4C0D-913F-1A8A61B8C086}" destId="{B4E80788-D262-4ED9-8D13-216ED2C5D123}" srcOrd="0" destOrd="0" presId="urn:microsoft.com/office/officeart/2005/8/layout/vProcess5"/>
    <dgm:cxn modelId="{E527EBE0-4ADA-4812-BD0B-CF233224F14A}" type="presOf" srcId="{339475EF-ED0A-466B-AE4F-161E50B6BC1D}" destId="{743D5851-AF79-4DD0-84D3-3C35F051A89C}" srcOrd="0" destOrd="0" presId="urn:microsoft.com/office/officeart/2005/8/layout/vProcess5"/>
    <dgm:cxn modelId="{65E3C2F2-FC9D-4797-944E-FAD169F29B4B}" type="presOf" srcId="{9B022BBB-3EA8-4121-9401-47FD71027799}" destId="{F2345A1D-2229-4EB1-8737-2922477C24B6}" srcOrd="0" destOrd="0" presId="urn:microsoft.com/office/officeart/2005/8/layout/vProcess5"/>
    <dgm:cxn modelId="{DF889494-8B27-4DDC-B9EA-ABBDB7C9816D}" type="presParOf" srcId="{9D2BD40F-4180-4CE0-A4E1-437624F8DDFD}" destId="{81FC944C-DEB6-43AB-A8DC-65A938C69F17}" srcOrd="0" destOrd="0" presId="urn:microsoft.com/office/officeart/2005/8/layout/vProcess5"/>
    <dgm:cxn modelId="{CFAEE21F-278D-4474-A974-05F676359C26}" type="presParOf" srcId="{9D2BD40F-4180-4CE0-A4E1-437624F8DDFD}" destId="{06EE57FF-A1E0-4A38-938F-4EF1B7891D5F}" srcOrd="1" destOrd="0" presId="urn:microsoft.com/office/officeart/2005/8/layout/vProcess5"/>
    <dgm:cxn modelId="{7397B334-A3E7-42EF-AC1A-E3416E3A10DC}" type="presParOf" srcId="{9D2BD40F-4180-4CE0-A4E1-437624F8DDFD}" destId="{CE84CEB8-B98E-4D8D-BE64-EEDD71FABF53}" srcOrd="2" destOrd="0" presId="urn:microsoft.com/office/officeart/2005/8/layout/vProcess5"/>
    <dgm:cxn modelId="{759B6AE3-9271-477B-B2E6-737C9647838D}" type="presParOf" srcId="{9D2BD40F-4180-4CE0-A4E1-437624F8DDFD}" destId="{ABE9EAE3-E6D6-4D1B-A478-37ECEECEB1CA}" srcOrd="3" destOrd="0" presId="urn:microsoft.com/office/officeart/2005/8/layout/vProcess5"/>
    <dgm:cxn modelId="{848AD09B-A5E8-4CEC-A5F9-8E8D462ACEB3}" type="presParOf" srcId="{9D2BD40F-4180-4CE0-A4E1-437624F8DDFD}" destId="{04B591A6-D0EE-44F4-820A-9718A79C05E3}" srcOrd="4" destOrd="0" presId="urn:microsoft.com/office/officeart/2005/8/layout/vProcess5"/>
    <dgm:cxn modelId="{0D07864F-54E5-434F-8C53-0CF656418D3B}" type="presParOf" srcId="{9D2BD40F-4180-4CE0-A4E1-437624F8DDFD}" destId="{8E7DC234-554B-48F1-BED9-EC15596321DA}" srcOrd="5" destOrd="0" presId="urn:microsoft.com/office/officeart/2005/8/layout/vProcess5"/>
    <dgm:cxn modelId="{472739C0-0FE5-490E-A758-CD05CB9C02AB}" type="presParOf" srcId="{9D2BD40F-4180-4CE0-A4E1-437624F8DDFD}" destId="{9888E77D-E211-4A06-AA14-26880B8C337B}" srcOrd="6" destOrd="0" presId="urn:microsoft.com/office/officeart/2005/8/layout/vProcess5"/>
    <dgm:cxn modelId="{42A08747-D72D-43B4-ABE5-9D07383510E1}" type="presParOf" srcId="{9D2BD40F-4180-4CE0-A4E1-437624F8DDFD}" destId="{F2345A1D-2229-4EB1-8737-2922477C24B6}" srcOrd="7" destOrd="0" presId="urn:microsoft.com/office/officeart/2005/8/layout/vProcess5"/>
    <dgm:cxn modelId="{0720BC9E-1694-41D2-A89D-FAD65995FA26}" type="presParOf" srcId="{9D2BD40F-4180-4CE0-A4E1-437624F8DDFD}" destId="{B4E80788-D262-4ED9-8D13-216ED2C5D123}" srcOrd="8" destOrd="0" presId="urn:microsoft.com/office/officeart/2005/8/layout/vProcess5"/>
    <dgm:cxn modelId="{0D18154E-BEC5-45E6-8E5D-E31A2A7DDC7F}" type="presParOf" srcId="{9D2BD40F-4180-4CE0-A4E1-437624F8DDFD}" destId="{743D5851-AF79-4DD0-84D3-3C35F051A89C}" srcOrd="9" destOrd="0" presId="urn:microsoft.com/office/officeart/2005/8/layout/vProcess5"/>
    <dgm:cxn modelId="{4515E111-01ED-43C7-9B6F-F986A602129C}" type="presParOf" srcId="{9D2BD40F-4180-4CE0-A4E1-437624F8DDFD}" destId="{93A54BEC-072B-44EE-95CD-E5AADDCB8B99}" srcOrd="10" destOrd="0" presId="urn:microsoft.com/office/officeart/2005/8/layout/vProcess5"/>
    <dgm:cxn modelId="{22232E12-9A13-4316-8698-78A9F5DE3E9F}" type="presParOf" srcId="{9D2BD40F-4180-4CE0-A4E1-437624F8DDFD}" destId="{9B4B53F4-13AD-4E3B-880F-3C2194F150DA}" srcOrd="11" destOrd="0" presId="urn:microsoft.com/office/officeart/2005/8/layout/vProcess5"/>
    <dgm:cxn modelId="{EA093CC5-6BF7-4BA9-981D-3BAFCA44085E}" type="presParOf" srcId="{9D2BD40F-4180-4CE0-A4E1-437624F8DDFD}" destId="{1876D06B-A617-40B2-9912-B83D8A38D388}" srcOrd="12" destOrd="0" presId="urn:microsoft.com/office/officeart/2005/8/layout/vProcess5"/>
    <dgm:cxn modelId="{084CAE5B-ABF7-4F26-9FD7-06FB098072D3}" type="presParOf" srcId="{9D2BD40F-4180-4CE0-A4E1-437624F8DDFD}" destId="{3F50C967-CF2C-49D1-9A1A-A8ED28793361}" srcOrd="13" destOrd="0" presId="urn:microsoft.com/office/officeart/2005/8/layout/vProcess5"/>
    <dgm:cxn modelId="{B12830EB-4024-4B97-B1F4-AF73BE20D01B}" type="presParOf" srcId="{9D2BD40F-4180-4CE0-A4E1-437624F8DDFD}" destId="{951F4B88-C8D5-4AAC-B47A-3A39810A401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4B903-14C7-4D10-81CC-1117E4B51F56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F9522C-91EE-4007-8D98-8D008A560C7F}">
      <dsp:nvSpPr>
        <dsp:cNvPr id="0" name=""/>
        <dsp:cNvSpPr/>
      </dsp:nvSpPr>
      <dsp:spPr>
        <a:xfrm>
          <a:off x="0" y="55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William James </a:t>
          </a:r>
          <a:r>
            <a:rPr lang="hr-HR" sz="1900" b="0" i="0" kern="1200" dirty="0">
              <a:latin typeface="Century Gothic" panose="020B0502020202020204"/>
            </a:rPr>
            <a:t>-</a:t>
          </a:r>
          <a:r>
            <a:rPr lang="hr-HR" sz="1900" b="0" i="0" kern="1200" dirty="0"/>
            <a:t> </a:t>
          </a:r>
          <a:r>
            <a:rPr lang="hr-HR" sz="1900" b="0" i="0" kern="1200" dirty="0" err="1"/>
            <a:t>psychology</a:t>
          </a:r>
          <a:r>
            <a:rPr lang="hr-HR" sz="1900" b="0" i="0" kern="1200" dirty="0"/>
            <a:t> as a </a:t>
          </a:r>
          <a:r>
            <a:rPr lang="hr-HR" sz="1900" b="0" i="0" kern="1200" dirty="0" err="1"/>
            <a:t>natural</a:t>
          </a:r>
          <a:r>
            <a:rPr lang="hr-HR" sz="1900" b="0" i="0" kern="1200" dirty="0"/>
            <a:t> </a:t>
          </a:r>
          <a:r>
            <a:rPr lang="hr-HR" sz="1900" b="0" i="0" kern="1200" dirty="0" err="1"/>
            <a:t>science</a:t>
          </a:r>
          <a:r>
            <a:rPr lang="hr-HR" sz="1900" b="0" i="0" kern="1200" dirty="0"/>
            <a:t>, "</a:t>
          </a:r>
          <a:r>
            <a:rPr lang="hr-HR" sz="1900" b="0" i="0" kern="1200" dirty="0" err="1"/>
            <a:t>requires</a:t>
          </a:r>
          <a:r>
            <a:rPr lang="hr-HR" sz="1900" b="0" i="0" kern="1200" dirty="0"/>
            <a:t> a word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commentary</a:t>
          </a:r>
          <a:r>
            <a:rPr lang="hr-HR" sz="1900" b="0" i="0" kern="1200" dirty="0"/>
            <a:t>"</a:t>
          </a:r>
          <a:endParaRPr lang="en-US" sz="1900" kern="1200" dirty="0"/>
        </a:p>
      </dsp:txBody>
      <dsp:txXfrm>
        <a:off x="0" y="558"/>
        <a:ext cx="6496050" cy="914176"/>
      </dsp:txXfrm>
    </dsp:sp>
    <dsp:sp modelId="{FCE4DF15-3CEC-4B85-9A8A-B5FC4F84FB5B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C90D2B-AFFF-44C5-B833-80ED609C07E6}">
      <dsp:nvSpPr>
        <dsp:cNvPr id="0" name=""/>
        <dsp:cNvSpPr/>
      </dsp:nvSpPr>
      <dsp:spPr>
        <a:xfrm>
          <a:off x="0" y="914734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RENE DESCARTES </a:t>
          </a:r>
          <a:r>
            <a:rPr lang="hr-HR" sz="1900" b="0" i="0" kern="1200" dirty="0" err="1"/>
            <a:t>conceived</a:t>
          </a:r>
          <a:r>
            <a:rPr lang="hr-HR" sz="1900" b="0" i="0" kern="1200" dirty="0"/>
            <a:t>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mind</a:t>
          </a:r>
          <a:r>
            <a:rPr lang="hr-HR" sz="1900" b="0" i="0" kern="1200" dirty="0"/>
            <a:t> as </a:t>
          </a:r>
          <a:r>
            <a:rPr lang="hr-HR" sz="1900" b="0" i="0" kern="1200" dirty="0" err="1"/>
            <a:t>qualitatively</a:t>
          </a:r>
          <a:r>
            <a:rPr lang="hr-HR" sz="1900" b="0" i="0" kern="1200" dirty="0"/>
            <a:t> </a:t>
          </a:r>
          <a:r>
            <a:rPr lang="hr-HR" sz="1900" b="0" i="0" kern="1200" dirty="0" err="1"/>
            <a:t>distinct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from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body</a:t>
          </a:r>
          <a:r>
            <a:rPr lang="hr-HR" sz="1900" b="0" i="0" kern="1200" dirty="0"/>
            <a:t>, MIND –</a:t>
          </a:r>
          <a:r>
            <a:rPr lang="hr-HR" sz="1900" b="0" i="0" kern="1200" dirty="0" err="1"/>
            <a:t>immaterial</a:t>
          </a:r>
          <a:endParaRPr lang="en-US" sz="1900" kern="1200" dirty="0"/>
        </a:p>
      </dsp:txBody>
      <dsp:txXfrm>
        <a:off x="0" y="914734"/>
        <a:ext cx="6496050" cy="914176"/>
      </dsp:txXfrm>
    </dsp:sp>
    <dsp:sp modelId="{B6A44FE8-2E02-45C4-8F89-E7879FF005B3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038AE-989F-431F-8879-0D3DE1F7F377}">
      <dsp:nvSpPr>
        <dsp:cNvPr id="0" name=""/>
        <dsp:cNvSpPr/>
      </dsp:nvSpPr>
      <dsp:spPr>
        <a:xfrm>
          <a:off x="0" y="1828911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Pineal</a:t>
          </a:r>
          <a:r>
            <a:rPr lang="hr-HR" sz="1900" b="0" i="0" kern="1200" dirty="0"/>
            <a:t> </a:t>
          </a:r>
          <a:r>
            <a:rPr lang="hr-HR" sz="1900" b="0" i="0" kern="1200" dirty="0" err="1"/>
            <a:t>gland</a:t>
          </a:r>
          <a:r>
            <a:rPr lang="hr-HR" sz="1900" b="0" i="0" kern="1200" dirty="0"/>
            <a:t> </a:t>
          </a:r>
          <a:r>
            <a:rPr lang="hr-HR" sz="1900" b="0" i="0" kern="1200" dirty="0" err="1"/>
            <a:t>is</a:t>
          </a:r>
          <a:r>
            <a:rPr lang="hr-HR" sz="1900" b="0" i="0" kern="1200" dirty="0"/>
            <a:t> </a:t>
          </a:r>
          <a:r>
            <a:rPr lang="hr-HR" sz="1900" b="0" i="0" kern="1200" dirty="0" err="1"/>
            <a:t>where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interaction</a:t>
          </a:r>
          <a:r>
            <a:rPr lang="hr-HR" sz="1900" b="0" i="0" kern="1200" dirty="0"/>
            <a:t> </a:t>
          </a:r>
          <a:r>
            <a:rPr lang="hr-HR" sz="1900" b="0" i="0" kern="1200" dirty="0" err="1"/>
            <a:t>occured</a:t>
          </a:r>
          <a:endParaRPr lang="en-US" sz="1900" kern="1200" dirty="0"/>
        </a:p>
      </dsp:txBody>
      <dsp:txXfrm>
        <a:off x="0" y="1828911"/>
        <a:ext cx="6496050" cy="914176"/>
      </dsp:txXfrm>
    </dsp:sp>
    <dsp:sp modelId="{807585A3-F6FC-4F58-A568-FCF604A7EDA1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E9F9D-74EA-40F5-94B2-4A604EDAF280}">
      <dsp:nvSpPr>
        <dsp:cNvPr id="0" name=""/>
        <dsp:cNvSpPr/>
      </dsp:nvSpPr>
      <dsp:spPr>
        <a:xfrm>
          <a:off x="0" y="274308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Interactive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dualism</a:t>
          </a:r>
          <a:endParaRPr lang="en-US" sz="1900" kern="1200" dirty="0"/>
        </a:p>
      </dsp:txBody>
      <dsp:txXfrm>
        <a:off x="0" y="2743088"/>
        <a:ext cx="6496050" cy="914176"/>
      </dsp:txXfrm>
    </dsp:sp>
    <dsp:sp modelId="{01B2FFBB-1287-44D3-BD2D-05860295F45B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735AC-7113-4FA8-A0EB-9CD0CB7FC3AB}">
      <dsp:nvSpPr>
        <dsp:cNvPr id="0" name=""/>
        <dsp:cNvSpPr/>
      </dsp:nvSpPr>
      <dsp:spPr>
        <a:xfrm>
          <a:off x="0" y="3657265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not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completely</a:t>
          </a:r>
          <a:r>
            <a:rPr lang="hr-HR" sz="1900" b="0" i="0" kern="1200" dirty="0"/>
            <a:t> </a:t>
          </a:r>
          <a:r>
            <a:rPr lang="hr-HR" sz="1900" b="0" i="0" kern="1200" dirty="0" err="1"/>
            <a:t>materialistic</a:t>
          </a:r>
          <a:r>
            <a:rPr lang="hr-HR" sz="1900" b="0" i="0" kern="1200" dirty="0"/>
            <a:t> model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brain</a:t>
          </a:r>
          <a:endParaRPr lang="en-US" sz="1900" kern="1200" dirty="0"/>
        </a:p>
      </dsp:txBody>
      <dsp:txXfrm>
        <a:off x="0" y="3657265"/>
        <a:ext cx="6496050" cy="914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E57FF-A1E0-4A38-938F-4EF1B7891D5F}">
      <dsp:nvSpPr>
        <dsp:cNvPr id="0" name=""/>
        <dsp:cNvSpPr/>
      </dsp:nvSpPr>
      <dsp:spPr>
        <a:xfrm>
          <a:off x="0" y="0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1" i="0" kern="1200" dirty="0">
              <a:solidFill>
                <a:srgbClr val="0070C0"/>
              </a:solidFill>
            </a:rPr>
            <a:t>J. F. </a:t>
          </a:r>
          <a:r>
            <a:rPr lang="hr-HR" sz="1900" b="1" i="0" kern="1200" dirty="0" err="1">
              <a:solidFill>
                <a:srgbClr val="0070C0"/>
              </a:solidFill>
            </a:rPr>
            <a:t>Herbart</a:t>
          </a:r>
          <a:r>
            <a:rPr lang="hr-HR" sz="1900" b="1" i="0" kern="1200" dirty="0"/>
            <a:t> </a:t>
          </a:r>
          <a:r>
            <a:rPr lang="hr-HR" sz="1900" b="0" i="0" kern="1200" dirty="0" err="1"/>
            <a:t>took</a:t>
          </a:r>
          <a:r>
            <a:rPr lang="hr-HR" sz="1900" b="0" i="0" kern="1200" dirty="0"/>
            <a:t> as </a:t>
          </a:r>
          <a:r>
            <a:rPr lang="hr-HR" sz="1900" b="0" i="0" kern="1200" dirty="0" err="1"/>
            <a:t>his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task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extension</a:t>
          </a:r>
          <a:r>
            <a:rPr lang="hr-HR" sz="1900" b="0" i="0" kern="1200" dirty="0"/>
            <a:t>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Kant´s</a:t>
          </a:r>
          <a:r>
            <a:rPr lang="hr-HR" sz="1900" b="0" i="0" kern="1200" dirty="0"/>
            <a:t> system</a:t>
          </a:r>
          <a:endParaRPr lang="en-US" sz="1900" kern="1200" dirty="0"/>
        </a:p>
      </dsp:txBody>
      <dsp:txXfrm>
        <a:off x="21386" y="21386"/>
        <a:ext cx="6368024" cy="687386"/>
      </dsp:txXfrm>
    </dsp:sp>
    <dsp:sp modelId="{CE84CEB8-B98E-4D8D-BE64-EEDD71FABF53}">
      <dsp:nvSpPr>
        <dsp:cNvPr id="0" name=""/>
        <dsp:cNvSpPr/>
      </dsp:nvSpPr>
      <dsp:spPr>
        <a:xfrm>
          <a:off x="540750" y="831568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338703"/>
            <a:satOff val="-1658"/>
            <a:lumOff val="93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Numbers</a:t>
          </a:r>
          <a:r>
            <a:rPr lang="hr-HR" sz="1900" b="0" i="0" kern="1200" dirty="0"/>
            <a:t> </a:t>
          </a:r>
          <a:r>
            <a:rPr lang="hr-HR" sz="1900" b="0" i="0" kern="1200" dirty="0" err="1"/>
            <a:t>could</a:t>
          </a:r>
          <a:r>
            <a:rPr lang="hr-HR" sz="1900" b="0" i="0" kern="1200" dirty="0"/>
            <a:t> </a:t>
          </a:r>
          <a:r>
            <a:rPr lang="hr-HR" sz="1900" b="0" i="0" kern="1200" dirty="0" err="1"/>
            <a:t>be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assigned</a:t>
          </a:r>
          <a:r>
            <a:rPr lang="hr-HR" sz="1900" b="0" i="0" kern="1200" dirty="0"/>
            <a:t> to </a:t>
          </a:r>
          <a:r>
            <a:rPr lang="hr-HR" sz="1900" b="0" i="0" kern="1200" dirty="0" err="1"/>
            <a:t>psy</a:t>
          </a:r>
          <a:r>
            <a:rPr lang="hr-HR" sz="1900" b="0" i="0" kern="1200" dirty="0"/>
            <a:t>. </a:t>
          </a:r>
          <a:r>
            <a:rPr lang="hr-HR" sz="1900" b="0" i="0" kern="1200" dirty="0" err="1"/>
            <a:t>experiences</a:t>
          </a:r>
          <a:r>
            <a:rPr lang="hr-HR" sz="1900" b="0" i="0" kern="1200" dirty="0"/>
            <a:t> 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different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intensities</a:t>
          </a:r>
          <a:r>
            <a:rPr lang="hr-HR" sz="1900" b="0" i="0" kern="1200" dirty="0"/>
            <a:t> (</a:t>
          </a:r>
          <a:r>
            <a:rPr lang="hr-HR" sz="1900" b="0" i="0" kern="1200" dirty="0" err="1"/>
            <a:t>presentations</a:t>
          </a:r>
          <a:r>
            <a:rPr lang="hr-HR" sz="1900" b="0" i="0" kern="1200" dirty="0"/>
            <a:t>)</a:t>
          </a:r>
          <a:endParaRPr lang="en-US" sz="1900" kern="1200" dirty="0"/>
        </a:p>
      </dsp:txBody>
      <dsp:txXfrm>
        <a:off x="562136" y="852954"/>
        <a:ext cx="6183226" cy="687386"/>
      </dsp:txXfrm>
    </dsp:sp>
    <dsp:sp modelId="{ABE9EAE3-E6D6-4D1B-A478-37ECEECEB1CA}">
      <dsp:nvSpPr>
        <dsp:cNvPr id="0" name=""/>
        <dsp:cNvSpPr/>
      </dsp:nvSpPr>
      <dsp:spPr>
        <a:xfrm>
          <a:off x="1081500" y="1663137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/>
            <a:t>he had no </a:t>
          </a:r>
          <a:r>
            <a:rPr lang="hr-HR" sz="1900" b="0" i="0" kern="1200" dirty="0" err="1"/>
            <a:t>way</a:t>
          </a:r>
          <a:r>
            <a:rPr lang="hr-HR" sz="1900" b="0" i="0" kern="1200" dirty="0"/>
            <a:t>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relating</a:t>
          </a:r>
          <a:r>
            <a:rPr lang="hr-HR" sz="1900" b="0" i="0" kern="1200" dirty="0"/>
            <a:t> </a:t>
          </a:r>
          <a:r>
            <a:rPr lang="hr-HR" sz="1900" b="0" i="0" kern="1200" dirty="0" err="1"/>
            <a:t>them</a:t>
          </a:r>
          <a:r>
            <a:rPr lang="hr-HR" sz="1900" b="0" i="0" kern="1200" dirty="0"/>
            <a:t> to </a:t>
          </a:r>
          <a:r>
            <a:rPr lang="hr-HR" sz="1900" b="0" i="0" kern="1200" dirty="0" err="1"/>
            <a:t>an</a:t>
          </a:r>
          <a:r>
            <a:rPr lang="hr-HR" sz="1900" b="0" i="0" kern="1200" dirty="0"/>
            <a:t> </a:t>
          </a:r>
          <a:r>
            <a:rPr lang="hr-HR" sz="1900" b="0" i="0" kern="1200" dirty="0" err="1"/>
            <a:t>objective</a:t>
          </a:r>
          <a:r>
            <a:rPr lang="hr-HR" sz="1900" b="0" i="0" kern="1200" dirty="0"/>
            <a:t> standard</a:t>
          </a:r>
          <a:endParaRPr lang="en-US" sz="1900" kern="1200" dirty="0"/>
        </a:p>
      </dsp:txBody>
      <dsp:txXfrm>
        <a:off x="1102886" y="1684523"/>
        <a:ext cx="6183226" cy="687386"/>
      </dsp:txXfrm>
    </dsp:sp>
    <dsp:sp modelId="{04B591A6-D0EE-44F4-820A-9718A79C05E3}">
      <dsp:nvSpPr>
        <dsp:cNvPr id="0" name=""/>
        <dsp:cNvSpPr/>
      </dsp:nvSpPr>
      <dsp:spPr>
        <a:xfrm>
          <a:off x="1622250" y="2494706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1016110"/>
            <a:satOff val="-4974"/>
            <a:lumOff val="27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stopped</a:t>
          </a:r>
          <a:r>
            <a:rPr lang="hr-HR" sz="1900" b="0" i="0" kern="1200" dirty="0"/>
            <a:t> short </a:t>
          </a:r>
          <a:r>
            <a:rPr lang="hr-HR" sz="1900" b="0" i="0" kern="1200" dirty="0" err="1"/>
            <a:t>of</a:t>
          </a:r>
          <a:r>
            <a:rPr lang="hr-HR" sz="1900" b="0" i="0" kern="1200" dirty="0"/>
            <a:t> </a:t>
          </a:r>
          <a:r>
            <a:rPr lang="hr-HR" sz="1900" b="0" i="0" kern="1200" dirty="0" err="1"/>
            <a:t>proclaiming</a:t>
          </a:r>
          <a:r>
            <a:rPr lang="hr-HR" sz="1900" b="0" i="0" kern="1200" dirty="0"/>
            <a:t> </a:t>
          </a:r>
          <a:r>
            <a:rPr lang="hr-HR" sz="1900" b="0" i="0" kern="1200" dirty="0" err="1"/>
            <a:t>that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psychology</a:t>
          </a:r>
          <a:r>
            <a:rPr lang="hr-HR" sz="1900" b="0" i="0" kern="1200" dirty="0"/>
            <a:t> </a:t>
          </a:r>
          <a:r>
            <a:rPr lang="hr-HR" sz="1900" b="0" i="0" kern="1200" dirty="0" err="1"/>
            <a:t>could</a:t>
          </a:r>
          <a:r>
            <a:rPr lang="hr-HR" sz="1900" b="0" i="0" kern="1200" dirty="0"/>
            <a:t> </a:t>
          </a:r>
          <a:r>
            <a:rPr lang="hr-HR" sz="1900" b="0" i="0" kern="1200" dirty="0" err="1"/>
            <a:t>be</a:t>
          </a:r>
          <a:r>
            <a:rPr lang="hr-HR" sz="1900" b="0" i="0" kern="1200" dirty="0"/>
            <a:t> </a:t>
          </a:r>
          <a:r>
            <a:rPr lang="hr-HR" sz="1900" b="0" i="0" kern="1200" dirty="0" err="1"/>
            <a:t>experimental</a:t>
          </a:r>
          <a:endParaRPr lang="en-US" sz="1900" kern="1200" dirty="0" err="1"/>
        </a:p>
      </dsp:txBody>
      <dsp:txXfrm>
        <a:off x="1643636" y="2516092"/>
        <a:ext cx="6183226" cy="687386"/>
      </dsp:txXfrm>
    </dsp:sp>
    <dsp:sp modelId="{8E7DC234-554B-48F1-BED9-EC15596321DA}">
      <dsp:nvSpPr>
        <dsp:cNvPr id="0" name=""/>
        <dsp:cNvSpPr/>
      </dsp:nvSpPr>
      <dsp:spPr>
        <a:xfrm>
          <a:off x="2163000" y="3326275"/>
          <a:ext cx="7241351" cy="730158"/>
        </a:xfrm>
        <a:prstGeom prst="roundRect">
          <a:avLst>
            <a:gd name="adj" fmla="val 10000"/>
          </a:avLst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dirty="0" err="1"/>
            <a:t>automism</a:t>
          </a:r>
          <a:r>
            <a:rPr lang="hr-HR" sz="1900" b="0" i="0" kern="1200" dirty="0"/>
            <a:t> – </a:t>
          </a:r>
          <a:r>
            <a:rPr lang="hr-HR" sz="1900" b="0" i="0" kern="1200" dirty="0" err="1"/>
            <a:t>breaking</a:t>
          </a:r>
          <a:r>
            <a:rPr lang="hr-HR" sz="1900" b="0" i="0" kern="1200" dirty="0"/>
            <a:t> </a:t>
          </a:r>
          <a:r>
            <a:rPr lang="hr-HR" sz="1900" b="0" i="0" kern="1200" dirty="0" err="1"/>
            <a:t>down</a:t>
          </a:r>
          <a:r>
            <a:rPr lang="hr-HR" sz="1900" b="0" i="0" kern="1200" dirty="0"/>
            <a:t> </a:t>
          </a:r>
          <a:r>
            <a:rPr lang="hr-HR" sz="1900" b="0" i="0" kern="1200" dirty="0" err="1"/>
            <a:t>subject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matter</a:t>
          </a:r>
          <a:r>
            <a:rPr lang="hr-HR" sz="1900" b="0" i="0" kern="1200" dirty="0"/>
            <a:t> </a:t>
          </a:r>
          <a:r>
            <a:rPr lang="hr-HR" sz="1900" b="0" i="0" kern="1200" dirty="0" err="1"/>
            <a:t>into</a:t>
          </a:r>
          <a:r>
            <a:rPr lang="hr-HR" sz="1900" b="0" i="0" kern="1200" dirty="0"/>
            <a:t> </a:t>
          </a:r>
          <a:r>
            <a:rPr lang="hr-HR" sz="1900" b="0" i="0" kern="1200" dirty="0" err="1"/>
            <a:t>its</a:t>
          </a:r>
          <a:r>
            <a:rPr lang="hr-HR" sz="1900" b="0" i="0" kern="1200" dirty="0"/>
            <a:t> </a:t>
          </a:r>
          <a:r>
            <a:rPr lang="hr-HR" sz="1900" b="0" i="0" kern="1200" dirty="0" err="1"/>
            <a:t>smallest</a:t>
          </a:r>
          <a:r>
            <a:rPr lang="hr-HR" sz="1900" b="0" i="0" kern="1200" dirty="0"/>
            <a:t> </a:t>
          </a:r>
          <a:r>
            <a:rPr lang="hr-HR" sz="1900" b="0" i="0" kern="1200" dirty="0" err="1"/>
            <a:t>elements</a:t>
          </a:r>
          <a:r>
            <a:rPr lang="hr-HR" sz="1900" b="0" i="0" kern="1200" dirty="0"/>
            <a:t> for </a:t>
          </a:r>
          <a:r>
            <a:rPr lang="hr-HR" sz="1900" b="0" i="0" kern="1200" dirty="0" err="1"/>
            <a:t>study</a:t>
          </a:r>
          <a:r>
            <a:rPr lang="hr-HR" sz="1900" b="0" i="0" kern="1200" dirty="0"/>
            <a:t>  </a:t>
          </a:r>
          <a:endParaRPr lang="en-US" sz="1900" kern="1200" dirty="0"/>
        </a:p>
      </dsp:txBody>
      <dsp:txXfrm>
        <a:off x="2184386" y="3347661"/>
        <a:ext cx="6183226" cy="687386"/>
      </dsp:txXfrm>
    </dsp:sp>
    <dsp:sp modelId="{9888E77D-E211-4A06-AA14-26880B8C337B}">
      <dsp:nvSpPr>
        <dsp:cNvPr id="0" name=""/>
        <dsp:cNvSpPr/>
      </dsp:nvSpPr>
      <dsp:spPr>
        <a:xfrm>
          <a:off x="6766748" y="53342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873533" y="533421"/>
        <a:ext cx="261032" cy="357138"/>
      </dsp:txXfrm>
    </dsp:sp>
    <dsp:sp modelId="{F2345A1D-2229-4EB1-8737-2922477C24B6}">
      <dsp:nvSpPr>
        <dsp:cNvPr id="0" name=""/>
        <dsp:cNvSpPr/>
      </dsp:nvSpPr>
      <dsp:spPr>
        <a:xfrm>
          <a:off x="7307498" y="1364990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414283" y="1364990"/>
        <a:ext cx="261032" cy="357138"/>
      </dsp:txXfrm>
    </dsp:sp>
    <dsp:sp modelId="{B4E80788-D262-4ED9-8D13-216ED2C5D123}">
      <dsp:nvSpPr>
        <dsp:cNvPr id="0" name=""/>
        <dsp:cNvSpPr/>
      </dsp:nvSpPr>
      <dsp:spPr>
        <a:xfrm>
          <a:off x="7848248" y="2184389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55033" y="2184389"/>
        <a:ext cx="261032" cy="357138"/>
      </dsp:txXfrm>
    </dsp:sp>
    <dsp:sp modelId="{743D5851-AF79-4DD0-84D3-3C35F051A89C}">
      <dsp:nvSpPr>
        <dsp:cNvPr id="0" name=""/>
        <dsp:cNvSpPr/>
      </dsp:nvSpPr>
      <dsp:spPr>
        <a:xfrm>
          <a:off x="8388998" y="3024071"/>
          <a:ext cx="474602" cy="4746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495783" y="3024071"/>
        <a:ext cx="261032" cy="357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08D183A-2BD7-4385-BB55-841DC549FE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3C101A4-0E28-473B-9F43-2D06E2F58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D729-8A50-4918-BD96-1EF87038A69A}" type="datetime1">
              <a:rPr lang="hr-HR" smtClean="0"/>
              <a:t>26.01.2022.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1E335A3-212D-4EA0-97BB-2E788C935D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E91F9B-2129-468A-9E6D-F53C303ABF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6A7B7-AFC8-43DE-A5DE-AC5EF1EF5B4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41339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5CB67-EBCD-4D19-8FB8-36F4B157D52A}" type="datetime1">
              <a:rPr lang="hr-HR" smtClean="0"/>
              <a:pPr/>
              <a:t>26.01.2022.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F46EF-6D63-4891-B0AA-4F0B38D29D41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65006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7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3622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6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1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2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6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6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1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78F41BA-6663-4967-81D2-83AC414FA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hr-HR">
                <a:solidFill>
                  <a:schemeClr val="tx1">
                    <a:lumMod val="85000"/>
                    <a:lumOff val="15000"/>
                  </a:schemeClr>
                </a:solidFill>
              </a:rPr>
              <a:t>Lucija Vela</a:t>
            </a:r>
          </a:p>
          <a:p>
            <a:r>
              <a:rPr lang="hr-HR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Psychology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FB7D89-6065-477B-A68B-331F3A230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5600" b="1" dirty="0">
                <a:ea typeface="+mj-lt"/>
                <a:cs typeface="+mj-lt"/>
              </a:rPr>
              <a:t>SUBJECT MATTER, METHODS, AND THE MAKING OF A NEW SCIENCE </a:t>
            </a:r>
            <a:endParaRPr lang="sr-Latn-RS" sz="56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71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FB0182-DB69-41A5-B564-0A99CDE9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>
                <a:solidFill>
                  <a:srgbClr val="EBEBEB"/>
                </a:solidFill>
                <a:ea typeface="+mj-lt"/>
                <a:cs typeface="+mj-lt"/>
              </a:rPr>
              <a:t>WILHELM WUNDT AND THE</a:t>
            </a:r>
            <a:endParaRPr lang="sr-Latn-RS" sz="3600">
              <a:solidFill>
                <a:srgbClr val="EBEBEB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3600">
                <a:solidFill>
                  <a:srgbClr val="EBEBEB"/>
                </a:solidFill>
                <a:ea typeface="+mj-lt"/>
                <a:cs typeface="+mj-lt"/>
              </a:rPr>
              <a:t>NEW PSYCHOLOGY</a:t>
            </a:r>
            <a:endParaRPr lang="hr-HR" sz="3600">
              <a:solidFill>
                <a:srgbClr val="EBEBEB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2540E5-C450-4CDE-B423-F07A444B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91018"/>
            <a:ext cx="6199394" cy="44129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Wundt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built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an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apparatus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he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called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the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thought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meter</a:t>
            </a:r>
            <a:endParaRPr lang="hr-HR" dirty="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principles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of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Physiological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Psychology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published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in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1874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b="1" dirty="0" err="1">
                <a:solidFill>
                  <a:srgbClr val="FFFFFF"/>
                </a:solidFill>
                <a:ea typeface="+mj-lt"/>
                <a:cs typeface="+mj-lt"/>
              </a:rPr>
              <a:t>experimental</a:t>
            </a:r>
            <a:r>
              <a:rPr lang="hr-HR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b="1" dirty="0" err="1">
                <a:solidFill>
                  <a:srgbClr val="FFFFFF"/>
                </a:solidFill>
                <a:ea typeface="+mj-lt"/>
                <a:cs typeface="+mj-lt"/>
              </a:rPr>
              <a:t>introspection</a:t>
            </a:r>
            <a:endParaRPr lang="hr-HR" b="1" dirty="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could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provide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automatic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repeated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and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standardized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presentations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of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stimuli</a:t>
            </a:r>
            <a:endParaRPr lang="hr-HR" dirty="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published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a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journal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Philosophische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Studien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or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Philosophical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Studies</a:t>
            </a:r>
            <a:endParaRPr lang="hr-HR" dirty="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students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in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Wundt’s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laboratory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typically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undertook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investigations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in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one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of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three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areas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: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psychophysics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studies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of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the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time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sense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and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 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mental</a:t>
            </a:r>
            <a:r>
              <a:rPr lang="hr-HR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hr-HR" dirty="0" err="1">
                <a:solidFill>
                  <a:srgbClr val="FFFFFF"/>
                </a:solidFill>
                <a:ea typeface="+mj-lt"/>
                <a:cs typeface="+mj-lt"/>
              </a:rPr>
              <a:t>chronometry</a:t>
            </a:r>
            <a:endParaRPr lang="hr-HR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hr-HR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hr-HR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hr-HR" sz="170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muškarac, osoba, odijelo, stajanje&#10;&#10;Opis je automatski generiran">
            <a:extLst>
              <a:ext uri="{FF2B5EF4-FFF2-40B4-BE49-F238E27FC236}">
                <a16:creationId xmlns:a16="http://schemas.microsoft.com/office/drawing/2014/main" id="{06B1C8A7-CD7D-4EDF-88C5-11D9B2476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7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120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5CC384-B431-4F24-A155-D42ACFB5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349624"/>
            <a:ext cx="10291246" cy="63358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hr-HR" b="1" dirty="0">
                <a:ea typeface="+mj-lt"/>
                <a:cs typeface="+mj-lt"/>
              </a:rPr>
              <a:t>PSYCHOLOGY IN BRITAIN AND FRANCE</a:t>
            </a:r>
            <a:endParaRPr lang="sr-Latn-RS" b="1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France - </a:t>
            </a:r>
            <a:r>
              <a:rPr lang="hr-HR" dirty="0" err="1">
                <a:ea typeface="+mj-lt"/>
                <a:cs typeface="+mj-lt"/>
              </a:rPr>
              <a:t>Theodule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Ribot</a:t>
            </a:r>
            <a:r>
              <a:rPr lang="hr-HR" dirty="0">
                <a:ea typeface="+mj-lt"/>
                <a:cs typeface="+mj-lt"/>
              </a:rPr>
              <a:t> - </a:t>
            </a: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could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never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positive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science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associationism</a:t>
            </a:r>
            <a:endParaRPr lang="hr-HR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/>
              <a:t>England</a:t>
            </a:r>
            <a:r>
              <a:rPr lang="hr-HR" dirty="0"/>
              <a:t> - </a:t>
            </a:r>
            <a:r>
              <a:rPr lang="hr-HR" dirty="0">
                <a:ea typeface="+mj-lt"/>
                <a:cs typeface="+mj-lt"/>
              </a:rPr>
              <a:t>Francis </a:t>
            </a:r>
            <a:r>
              <a:rPr lang="hr-HR" dirty="0" err="1">
                <a:ea typeface="+mj-lt"/>
                <a:cs typeface="+mj-lt"/>
              </a:rPr>
              <a:t>Galton</a:t>
            </a:r>
            <a:r>
              <a:rPr lang="hr-HR" dirty="0">
                <a:ea typeface="+mj-lt"/>
                <a:cs typeface="+mj-lt"/>
              </a:rPr>
              <a:t> - </a:t>
            </a:r>
            <a:r>
              <a:rPr lang="hr-HR" dirty="0" err="1">
                <a:ea typeface="+mj-lt"/>
                <a:cs typeface="+mj-lt"/>
              </a:rPr>
              <a:t>statistical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research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practices</a:t>
            </a:r>
            <a:endParaRPr lang="hr-HR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hr-HR" b="1" dirty="0">
                <a:ea typeface="+mj-lt"/>
                <a:cs typeface="+mj-lt"/>
              </a:rPr>
              <a:t>THE NEW PSYCHOLOGY IN AMERICA</a:t>
            </a:r>
            <a:endParaRPr lang="hr-HR" b="1" dirty="0"/>
          </a:p>
          <a:p>
            <a:r>
              <a:rPr lang="hr-HR" dirty="0">
                <a:ea typeface="+mj-lt"/>
                <a:cs typeface="+mj-lt"/>
              </a:rPr>
              <a:t>William James - 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Principles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Psychology</a:t>
            </a:r>
            <a:endParaRPr lang="hr-HR" dirty="0" err="1"/>
          </a:p>
          <a:p>
            <a:pPr>
              <a:buClr>
                <a:srgbClr val="8AD0D6"/>
              </a:buClr>
            </a:pPr>
            <a:r>
              <a:rPr lang="hr-HR" b="1" dirty="0" err="1">
                <a:ea typeface="+mj-lt"/>
                <a:cs typeface="+mj-lt"/>
              </a:rPr>
              <a:t>mechanism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position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all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natural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phenomena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explained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terms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causal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interactions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among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material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particles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without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any</a:t>
            </a:r>
            <a:r>
              <a:rPr lang="hr-HR" dirty="0">
                <a:ea typeface="+mj-lt"/>
                <a:cs typeface="+mj-lt"/>
              </a:rPr>
              <a:t> reference to </a:t>
            </a:r>
            <a:r>
              <a:rPr lang="hr-HR" dirty="0" err="1">
                <a:ea typeface="+mj-lt"/>
                <a:cs typeface="+mj-lt"/>
              </a:rPr>
              <a:t>an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external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supernatural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force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agency</a:t>
            </a:r>
            <a:endParaRPr lang="hr-HR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 as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‘‘</a:t>
            </a:r>
            <a:r>
              <a:rPr lang="hr-HR" dirty="0" err="1">
                <a:ea typeface="+mj-lt"/>
                <a:cs typeface="+mj-lt"/>
              </a:rPr>
              <a:t>science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mental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life</a:t>
            </a:r>
            <a:r>
              <a:rPr lang="hr-HR" dirty="0">
                <a:ea typeface="+mj-lt"/>
                <a:cs typeface="+mj-lt"/>
              </a:rPr>
              <a:t>’’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introspection</a:t>
            </a:r>
            <a:r>
              <a:rPr lang="hr-HR" dirty="0"/>
              <a:t> - </a:t>
            </a:r>
            <a:r>
              <a:rPr lang="hr-HR" dirty="0">
                <a:ea typeface="+mj-lt"/>
                <a:cs typeface="+mj-lt"/>
              </a:rPr>
              <a:t>‘‘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looking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into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our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own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minds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reporting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what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there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discover</a:t>
            </a:r>
            <a:r>
              <a:rPr lang="hr-HR" dirty="0">
                <a:ea typeface="+mj-lt"/>
                <a:cs typeface="+mj-lt"/>
              </a:rPr>
              <a:t>’’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b="1" dirty="0" err="1">
                <a:ea typeface="+mj-lt"/>
                <a:cs typeface="+mj-lt"/>
              </a:rPr>
              <a:t>functionalism</a:t>
            </a: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point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scientific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was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uncover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functions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mind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not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its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contents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its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structure</a:t>
            </a:r>
            <a:endParaRPr lang="hr-HR"/>
          </a:p>
          <a:p>
            <a:pPr>
              <a:buClr>
                <a:srgbClr val="8AD0D6"/>
              </a:buClr>
            </a:pPr>
            <a:endParaRPr lang="hr-HR" b="1" dirty="0"/>
          </a:p>
          <a:p>
            <a:pPr>
              <a:buClr>
                <a:srgbClr val="8AD0D6"/>
              </a:buClr>
            </a:pPr>
            <a:endParaRPr lang="hr-HR" dirty="0"/>
          </a:p>
          <a:p>
            <a:pPr>
              <a:buClr>
                <a:srgbClr val="8AD0D6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531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739F60-75D5-4977-AD96-226B259F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253" y="297723"/>
            <a:ext cx="8946541" cy="6250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 err="1">
                <a:ea typeface="+mj-lt"/>
                <a:cs typeface="+mj-lt"/>
              </a:rPr>
              <a:t>pragmatism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was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position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scientific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ideas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knowledge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never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certain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therefore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should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judged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according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work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they</a:t>
            </a:r>
            <a:r>
              <a:rPr lang="hr-HR" dirty="0">
                <a:ea typeface="+mj-lt"/>
                <a:cs typeface="+mj-lt"/>
              </a:rPr>
              <a:t> do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world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according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their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degree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practical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effectiveness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a </a:t>
            </a:r>
            <a:r>
              <a:rPr lang="hr-HR" dirty="0" err="1">
                <a:ea typeface="+mj-lt"/>
                <a:cs typeface="+mj-lt"/>
              </a:rPr>
              <a:t>founder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active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member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American </a:t>
            </a:r>
            <a:r>
              <a:rPr lang="hr-HR" dirty="0" err="1">
                <a:ea typeface="+mj-lt"/>
                <a:cs typeface="+mj-lt"/>
              </a:rPr>
              <a:t>Society</a:t>
            </a:r>
            <a:r>
              <a:rPr lang="hr-HR" dirty="0">
                <a:ea typeface="+mj-lt"/>
                <a:cs typeface="+mj-lt"/>
              </a:rPr>
              <a:t> for </a:t>
            </a:r>
            <a:r>
              <a:rPr lang="hr-HR" dirty="0" err="1">
                <a:ea typeface="+mj-lt"/>
                <a:cs typeface="+mj-lt"/>
              </a:rPr>
              <a:t>Psychical</a:t>
            </a:r>
            <a:r>
              <a:rPr lang="hr-HR" dirty="0">
                <a:ea typeface="+mj-lt"/>
                <a:cs typeface="+mj-lt"/>
              </a:rPr>
              <a:t> Research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hr-HR" b="1" dirty="0">
                <a:ea typeface="+mj-lt"/>
                <a:cs typeface="+mj-lt"/>
              </a:rPr>
              <a:t>THE DEMISE OF INTROSPECTION IN AMERICAN PSYCHOLOGY</a:t>
            </a:r>
            <a:endParaRPr lang="hr-HR" b="1" dirty="0"/>
          </a:p>
          <a:p>
            <a:r>
              <a:rPr lang="hr-HR" dirty="0" err="1">
                <a:ea typeface="+mj-lt"/>
                <a:cs typeface="+mj-lt"/>
              </a:rPr>
              <a:t>Titchener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distorted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Wundtian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introspection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ignored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half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Wundt’s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scientific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belonged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Volkerpsychologie</a:t>
            </a:r>
            <a:r>
              <a:rPr lang="hr-HR" dirty="0">
                <a:ea typeface="+mj-lt"/>
                <a:cs typeface="+mj-lt"/>
              </a:rPr>
              <a:t>,  </a:t>
            </a:r>
            <a:r>
              <a:rPr lang="hr-HR" dirty="0" err="1">
                <a:ea typeface="+mj-lt"/>
                <a:cs typeface="+mj-lt"/>
              </a:rPr>
              <a:t>often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extending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introspection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processes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Wundt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felt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were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outside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realm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this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kind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investigation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b="1" dirty="0" err="1">
                <a:ea typeface="+mj-lt"/>
                <a:cs typeface="+mj-lt"/>
              </a:rPr>
              <a:t>Thorndike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Animal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Mind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Animal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Behavior</a:t>
            </a:r>
            <a:endParaRPr lang="hr-HR" dirty="0" err="1"/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Expression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Emotions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Man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Animals (Darwin)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Animal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Intelligence</a:t>
            </a:r>
            <a:r>
              <a:rPr lang="hr-HR" dirty="0">
                <a:ea typeface="+mj-lt"/>
                <a:cs typeface="+mj-lt"/>
              </a:rPr>
              <a:t> (George </a:t>
            </a:r>
            <a:r>
              <a:rPr lang="hr-HR" dirty="0" err="1">
                <a:ea typeface="+mj-lt"/>
                <a:cs typeface="+mj-lt"/>
              </a:rPr>
              <a:t>Romanes</a:t>
            </a:r>
            <a:r>
              <a:rPr lang="hr-HR" dirty="0">
                <a:ea typeface="+mj-lt"/>
                <a:cs typeface="+mj-lt"/>
              </a:rPr>
              <a:t>) - </a:t>
            </a:r>
            <a:r>
              <a:rPr lang="hr-HR" b="1" dirty="0" err="1">
                <a:ea typeface="+mj-lt"/>
                <a:cs typeface="+mj-lt"/>
              </a:rPr>
              <a:t>anecdotal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method</a:t>
            </a:r>
            <a:endParaRPr lang="hr-HR" b="1" dirty="0" err="1"/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animals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learn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solely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trial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error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by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reward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punishment</a:t>
            </a:r>
            <a:endParaRPr lang="hr-HR"/>
          </a:p>
          <a:p>
            <a:pPr>
              <a:buClr>
                <a:srgbClr val="8AD0D6"/>
              </a:buClr>
            </a:pPr>
            <a:endParaRPr lang="hr-HR" b="1" dirty="0"/>
          </a:p>
          <a:p>
            <a:pPr>
              <a:buClr>
                <a:srgbClr val="8AD0D6"/>
              </a:buClr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21859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A3D89E-0BEE-4B29-9D51-18D21D179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77" y="446647"/>
            <a:ext cx="8330679" cy="65696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b="1" dirty="0">
                <a:ea typeface="+mj-lt"/>
                <a:cs typeface="+mj-lt"/>
              </a:rPr>
              <a:t>Pavlov, </a:t>
            </a:r>
            <a:r>
              <a:rPr lang="hr-HR" b="1" dirty="0" err="1">
                <a:ea typeface="+mj-lt"/>
                <a:cs typeface="+mj-lt"/>
              </a:rPr>
              <a:t>Animal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Learning</a:t>
            </a:r>
            <a:r>
              <a:rPr lang="hr-HR" b="1" dirty="0">
                <a:ea typeface="+mj-lt"/>
                <a:cs typeface="+mj-lt"/>
              </a:rPr>
              <a:t>, </a:t>
            </a:r>
            <a:r>
              <a:rPr lang="hr-HR" b="1" dirty="0" err="1">
                <a:ea typeface="+mj-lt"/>
                <a:cs typeface="+mj-lt"/>
              </a:rPr>
              <a:t>and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the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Environment</a:t>
            </a:r>
            <a:endParaRPr lang="hr-HR" b="1">
              <a:ea typeface="+mj-lt"/>
              <a:cs typeface="+mj-lt"/>
            </a:endParaRPr>
          </a:p>
          <a:p>
            <a:r>
              <a:rPr lang="hr-HR" dirty="0" err="1">
                <a:ea typeface="+mj-lt"/>
                <a:cs typeface="+mj-lt"/>
              </a:rPr>
              <a:t>through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his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work</a:t>
            </a:r>
            <a:r>
              <a:rPr lang="hr-HR" dirty="0">
                <a:ea typeface="+mj-lt"/>
                <a:cs typeface="+mj-lt"/>
              </a:rPr>
              <a:t> on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classical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conditioning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reflexes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dogs</a:t>
            </a:r>
            <a:r>
              <a:rPr lang="hr-HR" dirty="0">
                <a:ea typeface="+mj-lt"/>
                <a:cs typeface="+mj-lt"/>
              </a:rPr>
              <a:t>, Pavlov </a:t>
            </a:r>
            <a:r>
              <a:rPr lang="hr-HR" dirty="0" err="1">
                <a:ea typeface="+mj-lt"/>
                <a:cs typeface="+mj-lt"/>
              </a:rPr>
              <a:t>demonstrated</a:t>
            </a:r>
            <a:r>
              <a:rPr lang="hr-HR" dirty="0">
                <a:ea typeface="+mj-lt"/>
                <a:cs typeface="+mj-lt"/>
              </a:rPr>
              <a:t> how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environment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external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stimuli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could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come</a:t>
            </a:r>
            <a:r>
              <a:rPr lang="hr-HR" dirty="0">
                <a:ea typeface="+mj-lt"/>
                <a:cs typeface="+mj-lt"/>
              </a:rPr>
              <a:t> to </a:t>
            </a:r>
            <a:r>
              <a:rPr lang="hr-HR" dirty="0" err="1">
                <a:ea typeface="+mj-lt"/>
                <a:cs typeface="+mj-lt"/>
              </a:rPr>
              <a:t>control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behavior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he </a:t>
            </a:r>
            <a:r>
              <a:rPr lang="hr-HR" dirty="0" err="1">
                <a:ea typeface="+mj-lt"/>
                <a:cs typeface="+mj-lt"/>
              </a:rPr>
              <a:t>rejected</a:t>
            </a:r>
            <a:r>
              <a:rPr lang="hr-HR" dirty="0">
                <a:ea typeface="+mj-lt"/>
                <a:cs typeface="+mj-lt"/>
              </a:rPr>
              <a:t> ‘‘</a:t>
            </a:r>
            <a:r>
              <a:rPr lang="hr-HR" dirty="0" err="1">
                <a:ea typeface="+mj-lt"/>
                <a:cs typeface="+mj-lt"/>
              </a:rPr>
              <a:t>mind</a:t>
            </a:r>
            <a:r>
              <a:rPr lang="hr-HR" dirty="0">
                <a:ea typeface="+mj-lt"/>
                <a:cs typeface="+mj-lt"/>
              </a:rPr>
              <a:t>’’ as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cause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behavior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his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view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thinking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was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atomistic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reflexive</a:t>
            </a:r>
            <a:r>
              <a:rPr lang="hr-HR" dirty="0">
                <a:ea typeface="+mj-lt"/>
                <a:cs typeface="+mj-lt"/>
              </a:rPr>
              <a:t>; 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, he </a:t>
            </a:r>
            <a:r>
              <a:rPr lang="hr-HR" dirty="0" err="1">
                <a:ea typeface="+mj-lt"/>
                <a:cs typeface="+mj-lt"/>
              </a:rPr>
              <a:t>believed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thinking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consisted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elementary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associations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formation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chains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associations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could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traced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external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conditions</a:t>
            </a:r>
            <a:endParaRPr lang="hr-HR" dirty="0">
              <a:ea typeface="+mj-lt"/>
              <a:cs typeface="+mj-lt"/>
            </a:endParaRPr>
          </a:p>
          <a:p>
            <a:pPr marL="0" indent="0">
              <a:buClr>
                <a:srgbClr val="8AD0D6"/>
              </a:buClr>
              <a:buNone/>
            </a:pPr>
            <a:r>
              <a:rPr lang="hr-HR" b="1" dirty="0">
                <a:ea typeface="+mj-lt"/>
                <a:cs typeface="+mj-lt"/>
              </a:rPr>
              <a:t>Perry </a:t>
            </a:r>
            <a:r>
              <a:rPr lang="hr-HR" b="1" dirty="0" err="1">
                <a:ea typeface="+mj-lt"/>
                <a:cs typeface="+mj-lt"/>
              </a:rPr>
              <a:t>and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Changing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Beliefs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About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the</a:t>
            </a:r>
            <a:r>
              <a:rPr lang="hr-HR" b="1" dirty="0">
                <a:ea typeface="+mj-lt"/>
                <a:cs typeface="+mj-lt"/>
              </a:rPr>
              <a:t> Nature </a:t>
            </a:r>
            <a:r>
              <a:rPr lang="hr-HR" b="1" dirty="0" err="1">
                <a:ea typeface="+mj-lt"/>
                <a:cs typeface="+mj-lt"/>
              </a:rPr>
              <a:t>of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Consciousness</a:t>
            </a:r>
            <a:endParaRPr lang="hr-HR" b="1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Perry </a:t>
            </a:r>
            <a:r>
              <a:rPr lang="hr-HR" dirty="0" err="1">
                <a:ea typeface="+mj-lt"/>
                <a:cs typeface="+mj-lt"/>
              </a:rPr>
              <a:t>concluded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mentalistic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misguided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because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consciousness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not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private</a:t>
            </a:r>
            <a:r>
              <a:rPr lang="hr-HR" dirty="0">
                <a:ea typeface="+mj-lt"/>
                <a:cs typeface="+mj-lt"/>
              </a:rPr>
              <a:t>, </a:t>
            </a:r>
            <a:r>
              <a:rPr lang="hr-HR" dirty="0" err="1">
                <a:ea typeface="+mj-lt"/>
                <a:cs typeface="+mj-lt"/>
              </a:rPr>
              <a:t>known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only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oneself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shared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only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through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introspection</a:t>
            </a:r>
            <a:endParaRPr lang="hr-HR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consciousness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collection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sensations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derived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from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external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world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our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own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bodies</a:t>
            </a:r>
            <a:endParaRPr lang="hr-HR" dirty="0" err="1"/>
          </a:p>
          <a:p>
            <a:pPr>
              <a:buClr>
                <a:srgbClr val="8AD0D6"/>
              </a:buClr>
            </a:pPr>
            <a:endParaRPr lang="hr-HR" dirty="0"/>
          </a:p>
          <a:p>
            <a:pPr>
              <a:buClr>
                <a:srgbClr val="8AD0D6"/>
              </a:buClr>
            </a:pPr>
            <a:endParaRPr lang="hr-HR" dirty="0"/>
          </a:p>
          <a:p>
            <a:endParaRPr lang="hr-HR" b="1" dirty="0"/>
          </a:p>
        </p:txBody>
      </p:sp>
      <p:pic>
        <p:nvPicPr>
          <p:cNvPr id="4" name="Slika 4" descr="Slika na kojoj se prikazuje vektorska grafika&#10;&#10;Opis je automatski generiran">
            <a:extLst>
              <a:ext uri="{FF2B5EF4-FFF2-40B4-BE49-F238E27FC236}">
                <a16:creationId xmlns:a16="http://schemas.microsoft.com/office/drawing/2014/main" id="{56FD30CE-81EB-48C5-90BE-754C22484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263" y="1578340"/>
            <a:ext cx="2962405" cy="174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99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567A361-C5A8-4393-9841-4389A12DD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48" y="388824"/>
            <a:ext cx="8946541" cy="6200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b="1" dirty="0">
                <a:ea typeface="+mj-lt"/>
                <a:cs typeface="+mj-lt"/>
              </a:rPr>
              <a:t>Watson </a:t>
            </a:r>
            <a:r>
              <a:rPr lang="hr-HR" b="1" dirty="0" err="1">
                <a:ea typeface="+mj-lt"/>
                <a:cs typeface="+mj-lt"/>
              </a:rPr>
              <a:t>and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the</a:t>
            </a:r>
            <a:r>
              <a:rPr lang="hr-HR" b="1" dirty="0">
                <a:ea typeface="+mj-lt"/>
                <a:cs typeface="+mj-lt"/>
              </a:rPr>
              <a:t> Rise </a:t>
            </a:r>
            <a:r>
              <a:rPr lang="hr-HR" b="1" dirty="0" err="1">
                <a:ea typeface="+mj-lt"/>
                <a:cs typeface="+mj-lt"/>
              </a:rPr>
              <a:t>of</a:t>
            </a:r>
            <a:r>
              <a:rPr lang="hr-HR" b="1" dirty="0">
                <a:ea typeface="+mj-lt"/>
                <a:cs typeface="+mj-lt"/>
              </a:rPr>
              <a:t> </a:t>
            </a:r>
            <a:r>
              <a:rPr lang="hr-HR" b="1" dirty="0" err="1">
                <a:ea typeface="+mj-lt"/>
                <a:cs typeface="+mj-lt"/>
              </a:rPr>
              <a:t>Behaviorism</a:t>
            </a: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psychology</a:t>
            </a:r>
            <a:r>
              <a:rPr lang="hr-HR" dirty="0">
                <a:ea typeface="+mj-lt"/>
                <a:cs typeface="+mj-lt"/>
              </a:rPr>
              <a:t> ‘‘as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behaviorist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views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it</a:t>
            </a:r>
            <a:r>
              <a:rPr lang="hr-HR" dirty="0">
                <a:ea typeface="+mj-lt"/>
                <a:cs typeface="+mj-lt"/>
              </a:rPr>
              <a:t>’’ 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 a ‘‘</a:t>
            </a:r>
            <a:r>
              <a:rPr lang="hr-HR" dirty="0" err="1">
                <a:ea typeface="+mj-lt"/>
                <a:cs typeface="+mj-lt"/>
              </a:rPr>
              <a:t>purely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objective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experimental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branch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natural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science</a:t>
            </a:r>
            <a:r>
              <a:rPr lang="hr-HR" dirty="0">
                <a:ea typeface="+mj-lt"/>
                <a:cs typeface="+mj-lt"/>
              </a:rPr>
              <a:t>´´</a:t>
            </a:r>
            <a:endParaRPr lang="hr-HR" dirty="0" err="1"/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Mary </a:t>
            </a:r>
            <a:r>
              <a:rPr lang="hr-HR" dirty="0" err="1">
                <a:ea typeface="+mj-lt"/>
                <a:cs typeface="+mj-lt"/>
              </a:rPr>
              <a:t>Whiton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Calkins</a:t>
            </a:r>
            <a:r>
              <a:rPr lang="hr-HR" dirty="0">
                <a:ea typeface="+mj-lt"/>
                <a:cs typeface="+mj-lt"/>
              </a:rPr>
              <a:t> - </a:t>
            </a:r>
            <a:r>
              <a:rPr lang="hr-HR" dirty="0" err="1">
                <a:ea typeface="+mj-lt"/>
                <a:cs typeface="+mj-lt"/>
              </a:rPr>
              <a:t>opposed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wholesale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elimination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introspection</a:t>
            </a:r>
            <a:r>
              <a:rPr lang="hr-HR" dirty="0">
                <a:ea typeface="+mj-lt"/>
                <a:cs typeface="+mj-lt"/>
              </a:rPr>
              <a:t> as a </a:t>
            </a:r>
            <a:r>
              <a:rPr lang="hr-HR" dirty="0" err="1">
                <a:ea typeface="+mj-lt"/>
                <a:cs typeface="+mj-lt"/>
              </a:rPr>
              <a:t>psychological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method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remained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certain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that</a:t>
            </a:r>
            <a:r>
              <a:rPr lang="hr-HR" dirty="0">
                <a:ea typeface="+mj-lt"/>
                <a:cs typeface="+mj-lt"/>
              </a:rPr>
              <a:t> some </a:t>
            </a:r>
            <a:r>
              <a:rPr lang="hr-HR" dirty="0" err="1">
                <a:ea typeface="+mj-lt"/>
                <a:cs typeface="+mj-lt"/>
              </a:rPr>
              <a:t>psychological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processes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could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studied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only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introspection</a:t>
            </a:r>
            <a:endParaRPr lang="hr-HR" dirty="0" err="1"/>
          </a:p>
          <a:p>
            <a:pPr marL="0" indent="0">
              <a:buNone/>
            </a:pPr>
            <a:r>
              <a:rPr lang="hr-HR" b="1" dirty="0">
                <a:ea typeface="+mj-lt"/>
                <a:cs typeface="+mj-lt"/>
              </a:rPr>
              <a:t>BEHAVIORISM AND AMERICAN LIFE</a:t>
            </a:r>
            <a:endParaRPr lang="hr-HR" b="1" dirty="0"/>
          </a:p>
          <a:p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need</a:t>
            </a:r>
            <a:r>
              <a:rPr lang="hr-HR" dirty="0">
                <a:ea typeface="+mj-lt"/>
                <a:cs typeface="+mj-lt"/>
              </a:rPr>
              <a:t> for </a:t>
            </a:r>
            <a:r>
              <a:rPr lang="hr-HR" dirty="0" err="1">
                <a:ea typeface="+mj-lt"/>
                <a:cs typeface="+mj-lt"/>
              </a:rPr>
              <a:t>behaviorism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face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challenges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urban </a:t>
            </a:r>
            <a:r>
              <a:rPr lang="hr-HR" dirty="0" err="1">
                <a:ea typeface="+mj-lt"/>
                <a:cs typeface="+mj-lt"/>
              </a:rPr>
              <a:t>life</a:t>
            </a:r>
            <a:endParaRPr lang="hr-HR" dirty="0" err="1"/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Watson 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Rayner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conducted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their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famous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Little</a:t>
            </a:r>
            <a:r>
              <a:rPr lang="hr-HR" dirty="0">
                <a:ea typeface="+mj-lt"/>
                <a:cs typeface="+mj-lt"/>
              </a:rPr>
              <a:t> Albert </a:t>
            </a:r>
            <a:r>
              <a:rPr lang="hr-HR" dirty="0" err="1">
                <a:ea typeface="+mj-lt"/>
                <a:cs typeface="+mj-lt"/>
              </a:rPr>
              <a:t>experiment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which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produced</a:t>
            </a:r>
            <a:r>
              <a:rPr lang="hr-HR" dirty="0">
                <a:ea typeface="+mj-lt"/>
                <a:cs typeface="+mj-lt"/>
              </a:rPr>
              <a:t> a </a:t>
            </a:r>
            <a:r>
              <a:rPr lang="hr-HR" dirty="0" err="1">
                <a:ea typeface="+mj-lt"/>
                <a:cs typeface="+mj-lt"/>
              </a:rPr>
              <a:t>fear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white</a:t>
            </a:r>
            <a:r>
              <a:rPr lang="hr-HR" dirty="0">
                <a:ea typeface="+mj-lt"/>
                <a:cs typeface="+mj-lt"/>
              </a:rPr>
              <a:t> rat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young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infant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by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pairing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presentation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rat (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other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furry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items</a:t>
            </a:r>
            <a:r>
              <a:rPr lang="hr-HR" dirty="0">
                <a:ea typeface="+mj-lt"/>
                <a:cs typeface="+mj-lt"/>
              </a:rPr>
              <a:t>) </a:t>
            </a:r>
            <a:r>
              <a:rPr lang="hr-HR" dirty="0" err="1">
                <a:ea typeface="+mj-lt"/>
                <a:cs typeface="+mj-lt"/>
              </a:rPr>
              <a:t>with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loud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sound</a:t>
            </a:r>
            <a:endParaRPr lang="hr-HR" dirty="0" err="1"/>
          </a:p>
          <a:p>
            <a:pPr>
              <a:buClr>
                <a:srgbClr val="8AD0D6"/>
              </a:buClr>
            </a:pPr>
            <a:endParaRPr lang="hr-HR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591120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06C8B0-F14E-4409-94D6-089D8FCC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ATTENTION!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862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C1B8121-19CF-4E65-86E8-8B013AC9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hr-HR" sz="3600" b="1">
                <a:solidFill>
                  <a:schemeClr val="bg2"/>
                </a:solidFill>
                <a:ea typeface="+mj-lt"/>
                <a:cs typeface="+mj-lt"/>
              </a:rPr>
              <a:t>INTRODUCTION </a:t>
            </a:r>
            <a:endParaRPr lang="sr-Latn-RS" sz="3600">
              <a:solidFill>
                <a:schemeClr val="bg2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732F41-8FDE-4680-9988-0340AB78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174" y="1498976"/>
            <a:ext cx="7196772" cy="52328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800" dirty="0" err="1"/>
              <a:t>two</a:t>
            </a:r>
            <a:r>
              <a:rPr lang="hr-HR" sz="1800" dirty="0"/>
              <a:t> </a:t>
            </a:r>
            <a:r>
              <a:rPr lang="hr-HR" sz="1800" dirty="0" err="1"/>
              <a:t>biggest</a:t>
            </a:r>
            <a:r>
              <a:rPr lang="hr-HR" sz="1800" dirty="0"/>
              <a:t> </a:t>
            </a:r>
            <a:r>
              <a:rPr lang="hr-HR" sz="1800" dirty="0" err="1"/>
              <a:t>chalenges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proces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becoming</a:t>
            </a:r>
            <a:r>
              <a:rPr lang="hr-HR" sz="1800" dirty="0"/>
              <a:t> </a:t>
            </a:r>
            <a:r>
              <a:rPr lang="hr-HR" sz="1800" dirty="0" err="1"/>
              <a:t>an</a:t>
            </a:r>
            <a:r>
              <a:rPr lang="hr-HR" sz="1800" dirty="0"/>
              <a:t> </a:t>
            </a:r>
            <a:r>
              <a:rPr lang="hr-HR" sz="1800" dirty="0" err="1"/>
              <a:t>authoritative</a:t>
            </a:r>
            <a:r>
              <a:rPr lang="hr-HR" sz="1800" dirty="0"/>
              <a:t> </a:t>
            </a:r>
            <a:r>
              <a:rPr lang="hr-HR" sz="1800" dirty="0" err="1"/>
              <a:t>science</a:t>
            </a:r>
            <a:r>
              <a:rPr lang="hr-HR" sz="1800" dirty="0"/>
              <a:t> </a:t>
            </a:r>
            <a:r>
              <a:rPr lang="hr-HR" sz="1800" dirty="0" err="1"/>
              <a:t>in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late 19th </a:t>
            </a:r>
            <a:r>
              <a:rPr lang="hr-HR" sz="1800" dirty="0" err="1"/>
              <a:t>century</a:t>
            </a:r>
            <a:r>
              <a:rPr lang="hr-HR" sz="1800" dirty="0"/>
              <a:t> – to </a:t>
            </a:r>
            <a:r>
              <a:rPr lang="hr-HR" sz="1800" dirty="0" err="1"/>
              <a:t>delineate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 </a:t>
            </a:r>
            <a:r>
              <a:rPr lang="hr-HR" sz="1800" dirty="0" err="1"/>
              <a:t>and</a:t>
            </a:r>
            <a:r>
              <a:rPr lang="hr-HR" sz="1800" dirty="0"/>
              <a:t> to </a:t>
            </a:r>
            <a:r>
              <a:rPr lang="hr-HR" sz="1800" dirty="0" err="1"/>
              <a:t>develop</a:t>
            </a:r>
            <a:r>
              <a:rPr lang="hr-HR" sz="1800" dirty="0"/>
              <a:t> </a:t>
            </a:r>
            <a:r>
              <a:rPr lang="hr-HR" sz="1800" dirty="0" err="1"/>
              <a:t>an</a:t>
            </a:r>
            <a:r>
              <a:rPr lang="hr-HR" sz="1800" dirty="0"/>
              <a:t> </a:t>
            </a:r>
            <a:r>
              <a:rPr lang="hr-HR" sz="1800" dirty="0" err="1"/>
              <a:t>appropriate</a:t>
            </a:r>
            <a:r>
              <a:rPr lang="hr-HR" sz="1800" dirty="0"/>
              <a:t> </a:t>
            </a:r>
            <a:r>
              <a:rPr lang="hr-HR" sz="1800" dirty="0" err="1"/>
              <a:t>method</a:t>
            </a:r>
            <a:r>
              <a:rPr lang="hr-HR" sz="1800" dirty="0"/>
              <a:t> for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systematic</a:t>
            </a:r>
            <a:r>
              <a:rPr lang="hr-HR" sz="1800" dirty="0"/>
              <a:t> </a:t>
            </a:r>
            <a:r>
              <a:rPr lang="hr-HR" sz="1800" dirty="0" err="1"/>
              <a:t>study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this</a:t>
            </a:r>
            <a:r>
              <a:rPr lang="hr-HR" sz="1800" dirty="0"/>
              <a:t> </a:t>
            </a:r>
            <a:r>
              <a:rPr lang="hr-HR" sz="1800" dirty="0" err="1"/>
              <a:t>subject</a:t>
            </a:r>
            <a:r>
              <a:rPr lang="hr-HR" sz="1800" dirty="0"/>
              <a:t> </a:t>
            </a:r>
            <a:r>
              <a:rPr lang="hr-HR" sz="1800" dirty="0" err="1"/>
              <a:t>matter</a:t>
            </a:r>
            <a:endParaRPr lang="hr-HR" sz="1800" dirty="0"/>
          </a:p>
          <a:p>
            <a:pPr>
              <a:lnSpc>
                <a:spcPct val="90000"/>
              </a:lnSpc>
              <a:buSzPct val="114999"/>
            </a:pPr>
            <a:r>
              <a:rPr lang="hr-HR" sz="1800" dirty="0" err="1"/>
              <a:t>natural</a:t>
            </a:r>
            <a:r>
              <a:rPr lang="hr-HR" sz="1800" dirty="0"/>
              <a:t> </a:t>
            </a:r>
            <a:r>
              <a:rPr lang="hr-HR" sz="1800" dirty="0" err="1"/>
              <a:t>science</a:t>
            </a:r>
            <a:endParaRPr lang="hr-HR" sz="1800" dirty="0"/>
          </a:p>
          <a:p>
            <a:pPr>
              <a:lnSpc>
                <a:spcPct val="90000"/>
              </a:lnSpc>
              <a:buSzPct val="114999"/>
            </a:pPr>
            <a:r>
              <a:rPr lang="hr-HR" sz="1800" dirty="0" err="1"/>
              <a:t>question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mind</a:t>
            </a:r>
            <a:r>
              <a:rPr lang="hr-HR" sz="1800" dirty="0"/>
              <a:t>, soul, </a:t>
            </a:r>
            <a:r>
              <a:rPr lang="hr-HR" sz="1800" dirty="0" err="1"/>
              <a:t>consciousness</a:t>
            </a:r>
            <a:r>
              <a:rPr lang="hr-HR" sz="1800" dirty="0"/>
              <a:t> – </a:t>
            </a:r>
            <a:r>
              <a:rPr lang="hr-HR" sz="1800" dirty="0" err="1"/>
              <a:t>if</a:t>
            </a:r>
            <a:r>
              <a:rPr lang="hr-HR" sz="1800" dirty="0"/>
              <a:t> </a:t>
            </a:r>
            <a:r>
              <a:rPr lang="hr-HR" sz="1800" dirty="0" err="1"/>
              <a:t>it</a:t>
            </a:r>
            <a:r>
              <a:rPr lang="hr-HR" sz="1800" dirty="0"/>
              <a:t> </a:t>
            </a:r>
            <a:r>
              <a:rPr lang="hr-HR" sz="1800" dirty="0" err="1"/>
              <a:t>could</a:t>
            </a:r>
            <a:r>
              <a:rPr lang="hr-HR" sz="1800" dirty="0"/>
              <a:t> </a:t>
            </a:r>
            <a:r>
              <a:rPr lang="hr-HR" sz="1800" dirty="0" err="1"/>
              <a:t>ever</a:t>
            </a:r>
            <a:r>
              <a:rPr lang="hr-HR" sz="1800" dirty="0"/>
              <a:t> </a:t>
            </a:r>
            <a:r>
              <a:rPr lang="hr-HR" sz="1800" dirty="0" err="1"/>
              <a:t>be</a:t>
            </a:r>
            <a:r>
              <a:rPr lang="hr-HR" sz="1800" dirty="0"/>
              <a:t> </a:t>
            </a:r>
            <a:r>
              <a:rPr lang="hr-HR" sz="1800" dirty="0" err="1"/>
              <a:t>conducted</a:t>
            </a:r>
            <a:r>
              <a:rPr lang="hr-HR" sz="1800" dirty="0"/>
              <a:t> </a:t>
            </a:r>
            <a:r>
              <a:rPr lang="hr-HR" sz="1800" dirty="0" err="1"/>
              <a:t>scientifically</a:t>
            </a:r>
            <a:endParaRPr lang="hr-HR" sz="1800" dirty="0"/>
          </a:p>
          <a:p>
            <a:pPr>
              <a:lnSpc>
                <a:spcPct val="90000"/>
              </a:lnSpc>
              <a:buSzPct val="114999"/>
            </a:pPr>
            <a:r>
              <a:rPr lang="hr-HR" sz="1800" dirty="0" err="1"/>
              <a:t>Germany</a:t>
            </a:r>
            <a:r>
              <a:rPr lang="hr-HR" sz="1800" dirty="0"/>
              <a:t> – </a:t>
            </a:r>
            <a:r>
              <a:rPr lang="hr-HR" sz="1800" dirty="0" err="1"/>
              <a:t>the</a:t>
            </a:r>
            <a:r>
              <a:rPr lang="hr-HR" sz="1800" dirty="0"/>
              <a:t> </a:t>
            </a:r>
            <a:r>
              <a:rPr lang="hr-HR" sz="1800" dirty="0" err="1"/>
              <a:t>birthplace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a </a:t>
            </a:r>
            <a:r>
              <a:rPr lang="hr-HR" sz="1800" dirty="0" err="1"/>
              <a:t>new</a:t>
            </a:r>
            <a:r>
              <a:rPr lang="hr-HR" sz="1800" dirty="0"/>
              <a:t> </a:t>
            </a:r>
            <a:r>
              <a:rPr lang="hr-HR" sz="1800" dirty="0" err="1"/>
              <a:t>science</a:t>
            </a:r>
            <a:endParaRPr lang="hr-HR" sz="180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sz="1800" dirty="0" err="1">
                <a:ea typeface="+mj-lt"/>
                <a:cs typeface="+mj-lt"/>
              </a:rPr>
              <a:t>scientists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of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the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mind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settled</a:t>
            </a:r>
            <a:r>
              <a:rPr lang="hr-HR" sz="1800" dirty="0">
                <a:ea typeface="+mj-lt"/>
                <a:cs typeface="+mj-lt"/>
              </a:rPr>
              <a:t> a </a:t>
            </a:r>
            <a:r>
              <a:rPr lang="hr-HR" sz="1800" dirty="0" err="1">
                <a:ea typeface="+mj-lt"/>
                <a:cs typeface="+mj-lt"/>
              </a:rPr>
              <a:t>method</a:t>
            </a:r>
            <a:r>
              <a:rPr lang="hr-HR" sz="1800" dirty="0">
                <a:ea typeface="+mj-lt"/>
                <a:cs typeface="+mj-lt"/>
              </a:rPr>
              <a:t> – EXPERIMENTAL INTROSPECTION – </a:t>
            </a:r>
            <a:r>
              <a:rPr lang="hr-HR" sz="1800" dirty="0" err="1">
                <a:ea typeface="+mj-lt"/>
                <a:cs typeface="+mj-lt"/>
              </a:rPr>
              <a:t>developed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in</a:t>
            </a:r>
            <a:r>
              <a:rPr lang="hr-HR" sz="1800" dirty="0">
                <a:ea typeface="+mj-lt"/>
                <a:cs typeface="+mj-lt"/>
              </a:rPr>
              <a:t> Wilhelm </a:t>
            </a:r>
            <a:r>
              <a:rPr lang="hr-HR" sz="1800" dirty="0" err="1">
                <a:ea typeface="+mj-lt"/>
                <a:cs typeface="+mj-lt"/>
              </a:rPr>
              <a:t>Wundt´s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psychology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laboratory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in</a:t>
            </a:r>
            <a:r>
              <a:rPr lang="hr-HR" sz="1800" dirty="0">
                <a:ea typeface="+mj-lt"/>
                <a:cs typeface="+mj-lt"/>
              </a:rPr>
              <a:t> Leipzig </a:t>
            </a:r>
            <a:endParaRPr lang="en-US" sz="1800" dirty="0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sz="1800" dirty="0" err="1">
                <a:ea typeface="+mj-lt"/>
                <a:cs typeface="+mj-lt"/>
              </a:rPr>
              <a:t>subject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of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matter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went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went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towards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observable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behaviour</a:t>
            </a:r>
            <a:endParaRPr lang="en-US" sz="1800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sz="1800" dirty="0" err="1">
                <a:ea typeface="+mj-lt"/>
                <a:cs typeface="+mj-lt"/>
              </a:rPr>
              <a:t>this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form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of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psychology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was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exemplified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by</a:t>
            </a:r>
            <a:r>
              <a:rPr lang="hr-HR" sz="1800" dirty="0">
                <a:ea typeface="+mj-lt"/>
                <a:cs typeface="+mj-lt"/>
              </a:rPr>
              <a:t> </a:t>
            </a:r>
            <a:r>
              <a:rPr lang="hr-HR" sz="1800" dirty="0" err="1">
                <a:ea typeface="+mj-lt"/>
                <a:cs typeface="+mj-lt"/>
              </a:rPr>
              <a:t>functionalism</a:t>
            </a:r>
            <a:endParaRPr lang="en-US" sz="1800" dirty="0" err="1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hr-HR" sz="1800"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  <a:buSzPct val="114999"/>
            </a:pPr>
            <a:endParaRPr lang="hr-HR" sz="1600"/>
          </a:p>
        </p:txBody>
      </p:sp>
    </p:spTree>
    <p:extLst>
      <p:ext uri="{BB962C8B-B14F-4D97-AF65-F5344CB8AC3E}">
        <p14:creationId xmlns:p14="http://schemas.microsoft.com/office/powerpoint/2010/main" val="95071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2E42F0-3BBE-49B8-BD4C-F64C3143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hr-HR" sz="3200" b="1">
                <a:solidFill>
                  <a:srgbClr val="F2F2F2"/>
                </a:solidFill>
              </a:rPr>
              <a:t>CAN PSYCHOLOGY BE A SCIENCE?</a:t>
            </a:r>
            <a:endParaRPr lang="hr-HR" sz="3200">
              <a:solidFill>
                <a:srgbClr val="F2F2F2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F7C26B5-2731-4D80-A564-43950C882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68782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54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D46D7B-EF5D-45F7-ADEF-74997D11D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hr-HR" b="1"/>
              <a:t>KANT´S CHALLENGE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52122C-58B0-4630-9641-01E375414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/>
              <a:t>impediments</a:t>
            </a:r>
            <a:r>
              <a:rPr lang="hr-HR" dirty="0"/>
              <a:t> to a </a:t>
            </a:r>
            <a:r>
              <a:rPr lang="hr-HR" dirty="0" err="1"/>
              <a:t>natural</a:t>
            </a:r>
            <a:r>
              <a:rPr lang="hr-HR" dirty="0"/>
              <a:t> </a:t>
            </a:r>
            <a:r>
              <a:rPr lang="hr-HR" dirty="0" err="1"/>
              <a:t>science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mind</a:t>
            </a:r>
            <a:endParaRPr lang="hr-HR" dirty="0"/>
          </a:p>
          <a:p>
            <a:pPr>
              <a:buSzPct val="114999"/>
            </a:pPr>
            <a:r>
              <a:rPr lang="hr-HR" dirty="0"/>
              <a:t>2 separate </a:t>
            </a:r>
            <a:r>
              <a:rPr lang="hr-HR" dirty="0" err="1"/>
              <a:t>domains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reality</a:t>
            </a:r>
            <a:r>
              <a:rPr lang="hr-HR" dirty="0"/>
              <a:t> (one </a:t>
            </a:r>
            <a:r>
              <a:rPr lang="hr-HR" dirty="0" err="1"/>
              <a:t>inside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human </a:t>
            </a:r>
            <a:r>
              <a:rPr lang="hr-HR" dirty="0" err="1"/>
              <a:t>and</a:t>
            </a:r>
            <a:r>
              <a:rPr lang="hr-HR" dirty="0"/>
              <a:t> one </a:t>
            </a:r>
            <a:r>
              <a:rPr lang="hr-HR" dirty="0" err="1"/>
              <a:t>external</a:t>
            </a:r>
            <a:r>
              <a:rPr lang="hr-HR" dirty="0"/>
              <a:t>)</a:t>
            </a:r>
          </a:p>
          <a:p>
            <a:pPr>
              <a:buSzPct val="114999"/>
            </a:pPr>
            <a:r>
              <a:rPr lang="hr-HR" dirty="0"/>
              <a:t>NOUMENAL WORLD – </a:t>
            </a:r>
            <a:r>
              <a:rPr lang="hr-HR" dirty="0" err="1"/>
              <a:t>when</a:t>
            </a:r>
            <a:r>
              <a:rPr lang="hr-HR" dirty="0"/>
              <a:t> </a:t>
            </a:r>
            <a:r>
              <a:rPr lang="hr-HR" dirty="0" err="1"/>
              <a:t>encountering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human </a:t>
            </a:r>
            <a:r>
              <a:rPr lang="hr-HR" dirty="0" err="1"/>
              <a:t>mind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becomes</a:t>
            </a:r>
            <a:r>
              <a:rPr lang="hr-HR" dirty="0"/>
              <a:t> </a:t>
            </a:r>
            <a:r>
              <a:rPr lang="hr-HR" dirty="0" err="1"/>
              <a:t>transformed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 </a:t>
            </a:r>
            <a:r>
              <a:rPr lang="hr-HR" b="1" dirty="0" err="1"/>
              <a:t>inner</a:t>
            </a:r>
            <a:r>
              <a:rPr lang="hr-HR" b="1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b="1" dirty="0" err="1"/>
              <a:t>phenomenal</a:t>
            </a:r>
            <a:r>
              <a:rPr lang="hr-HR" b="1" dirty="0"/>
              <a:t> </a:t>
            </a:r>
            <a:r>
              <a:rPr lang="hr-HR" b="1" dirty="0" err="1"/>
              <a:t>world</a:t>
            </a:r>
            <a:endParaRPr lang="hr-HR" b="1" dirty="0"/>
          </a:p>
          <a:p>
            <a:pPr>
              <a:buSzPct val="114999"/>
            </a:pP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never</a:t>
            </a:r>
            <a:r>
              <a:rPr lang="hr-HR" dirty="0"/>
              <a:t>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pure </a:t>
            </a:r>
            <a:r>
              <a:rPr lang="hr-HR" dirty="0" err="1"/>
              <a:t>reality</a:t>
            </a:r>
            <a:r>
              <a:rPr lang="hr-HR" dirty="0"/>
              <a:t>, but a </a:t>
            </a:r>
            <a:r>
              <a:rPr lang="hr-HR" dirty="0" err="1"/>
              <a:t>series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appearances</a:t>
            </a:r>
            <a:endParaRPr lang="hr-HR" dirty="0"/>
          </a:p>
          <a:p>
            <a:pPr>
              <a:buClr>
                <a:srgbClr val="8AD0D6"/>
              </a:buClr>
              <a:buSzPct val="114999"/>
            </a:pPr>
            <a:endParaRPr lang="hr-HR"/>
          </a:p>
        </p:txBody>
      </p:sp>
      <p:pic>
        <p:nvPicPr>
          <p:cNvPr id="4" name="Slika 4" descr="Slika na kojoj se prikazuje tekst, elektronički, okvir za sliku&#10;&#10;Opis je automatski generiran">
            <a:extLst>
              <a:ext uri="{FF2B5EF4-FFF2-40B4-BE49-F238E27FC236}">
                <a16:creationId xmlns:a16="http://schemas.microsoft.com/office/drawing/2014/main" id="{16128F18-EAE3-4BEF-95BE-935CDA32A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666" y="2052213"/>
            <a:ext cx="3446866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99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02BE5E-96EA-4A7C-A7B6-C8147CE0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97" y="557672"/>
            <a:ext cx="8946541" cy="59063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ea typeface="+mj-lt"/>
                <a:cs typeface="+mj-lt"/>
              </a:rPr>
              <a:t>MIND </a:t>
            </a:r>
            <a:r>
              <a:rPr lang="hr-HR" dirty="0" err="1">
                <a:ea typeface="+mj-lt"/>
                <a:cs typeface="+mj-lt"/>
              </a:rPr>
              <a:t>is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active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rather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than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passive</a:t>
            </a:r>
            <a:r>
              <a:rPr lang="hr-HR" dirty="0">
                <a:ea typeface="+mj-lt"/>
                <a:cs typeface="+mj-lt"/>
              </a:rPr>
              <a:t> </a:t>
            </a: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it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uses</a:t>
            </a:r>
            <a:r>
              <a:rPr lang="hr-HR" dirty="0">
                <a:ea typeface="+mj-lt"/>
                <a:cs typeface="+mj-lt"/>
              </a:rPr>
              <a:t> some </a:t>
            </a:r>
            <a:r>
              <a:rPr lang="hr-HR" dirty="0" err="1">
                <a:ea typeface="+mj-lt"/>
                <a:cs typeface="+mj-lt"/>
              </a:rPr>
              <a:t>rules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locates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phenomena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</a:t>
            </a:r>
            <a:r>
              <a:rPr lang="hr-HR" dirty="0">
                <a:ea typeface="+mj-lt"/>
                <a:cs typeface="+mj-lt"/>
              </a:rPr>
              <a:t> time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space</a:t>
            </a:r>
            <a:r>
              <a:rPr lang="hr-HR" dirty="0">
                <a:ea typeface="+mj-lt"/>
                <a:cs typeface="+mj-lt"/>
              </a:rPr>
              <a:t> (</a:t>
            </a:r>
            <a:r>
              <a:rPr lang="hr-HR" dirty="0" err="1">
                <a:ea typeface="+mj-lt"/>
                <a:cs typeface="+mj-lt"/>
              </a:rPr>
              <a:t>intuitions</a:t>
            </a:r>
            <a:r>
              <a:rPr lang="hr-HR" dirty="0">
                <a:ea typeface="+mj-lt"/>
                <a:cs typeface="+mj-lt"/>
              </a:rPr>
              <a:t>)</a:t>
            </a:r>
            <a:endParaRPr lang="en-US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/>
              <a:t>mind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12 </a:t>
            </a:r>
            <a:r>
              <a:rPr lang="hr-HR" dirty="0" err="1"/>
              <a:t>categories</a:t>
            </a:r>
            <a:r>
              <a:rPr lang="hr-HR" dirty="0"/>
              <a:t> – </a:t>
            </a:r>
            <a:r>
              <a:rPr lang="hr-HR" dirty="0" err="1"/>
              <a:t>organizes</a:t>
            </a:r>
            <a:r>
              <a:rPr lang="hr-HR" dirty="0"/>
              <a:t> </a:t>
            </a:r>
            <a:r>
              <a:rPr lang="hr-HR" dirty="0" err="1"/>
              <a:t>phenomena</a:t>
            </a:r>
            <a:r>
              <a:rPr lang="hr-HR" dirty="0"/>
              <a:t> </a:t>
            </a:r>
            <a:r>
              <a:rPr lang="hr-HR" dirty="0" err="1"/>
              <a:t>according</a:t>
            </a:r>
            <a:r>
              <a:rPr lang="hr-HR" dirty="0"/>
              <a:t> to </a:t>
            </a:r>
            <a:r>
              <a:rPr lang="hr-HR" dirty="0" err="1"/>
              <a:t>them</a:t>
            </a:r>
            <a:endParaRPr lang="hr-HR"/>
          </a:p>
          <a:p>
            <a:pPr>
              <a:buClr>
                <a:srgbClr val="8AD0D6"/>
              </a:buClr>
            </a:pPr>
            <a:r>
              <a:rPr lang="hr-HR" dirty="0" err="1"/>
              <a:t>mind</a:t>
            </a:r>
            <a:r>
              <a:rPr lang="hr-HR" dirty="0"/>
              <a:t> </a:t>
            </a:r>
            <a:r>
              <a:rPr lang="hr-HR" dirty="0" err="1"/>
              <a:t>could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studied</a:t>
            </a:r>
            <a:r>
              <a:rPr lang="hr-HR" dirty="0"/>
              <a:t> as </a:t>
            </a:r>
            <a:r>
              <a:rPr lang="hr-HR" dirty="0" err="1"/>
              <a:t>other</a:t>
            </a:r>
            <a:r>
              <a:rPr lang="hr-HR" dirty="0"/>
              <a:t> </a:t>
            </a:r>
            <a:r>
              <a:rPr lang="hr-HR" dirty="0" err="1"/>
              <a:t>natural</a:t>
            </a:r>
            <a:r>
              <a:rPr lang="hr-HR" dirty="0"/>
              <a:t> </a:t>
            </a:r>
            <a:r>
              <a:rPr lang="hr-HR" dirty="0" err="1"/>
              <a:t>sciences</a:t>
            </a:r>
            <a:r>
              <a:rPr lang="hr-HR" dirty="0"/>
              <a:t>,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impossible</a:t>
            </a:r>
            <a:r>
              <a:rPr lang="hr-HR" dirty="0"/>
              <a:t> to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a priori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 human </a:t>
            </a:r>
            <a:r>
              <a:rPr lang="hr-HR" dirty="0" err="1"/>
              <a:t>mind</a:t>
            </a:r>
            <a:r>
              <a:rPr lang="hr-HR" dirty="0"/>
              <a:t>, one </a:t>
            </a:r>
            <a:r>
              <a:rPr lang="hr-HR" dirty="0" err="1"/>
              <a:t>has</a:t>
            </a:r>
            <a:r>
              <a:rPr lang="hr-HR" dirty="0"/>
              <a:t> to </a:t>
            </a:r>
            <a:r>
              <a:rPr lang="hr-HR" dirty="0" err="1"/>
              <a:t>experience</a:t>
            </a:r>
            <a:r>
              <a:rPr lang="hr-HR" dirty="0"/>
              <a:t> </a:t>
            </a:r>
            <a:r>
              <a:rPr lang="hr-HR" dirty="0" err="1"/>
              <a:t>one´s</a:t>
            </a:r>
            <a:r>
              <a:rPr lang="hr-HR" dirty="0"/>
              <a:t> </a:t>
            </a:r>
            <a:r>
              <a:rPr lang="hr-HR" dirty="0" err="1"/>
              <a:t>own</a:t>
            </a:r>
            <a:r>
              <a:rPr lang="hr-HR" dirty="0"/>
              <a:t> </a:t>
            </a:r>
            <a:r>
              <a:rPr lang="hr-HR" dirty="0" err="1"/>
              <a:t>mind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use </a:t>
            </a:r>
            <a:r>
              <a:rPr lang="hr-HR" dirty="0" err="1"/>
              <a:t>it</a:t>
            </a:r>
            <a:r>
              <a:rPr lang="hr-HR" dirty="0"/>
              <a:t> as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basis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all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,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an</a:t>
            </a:r>
            <a:r>
              <a:rPr lang="hr-HR" dirty="0"/>
              <a:t> </a:t>
            </a:r>
            <a:r>
              <a:rPr lang="hr-HR" dirty="0" err="1"/>
              <a:t>empirical</a:t>
            </a:r>
            <a:r>
              <a:rPr lang="hr-HR" dirty="0"/>
              <a:t> </a:t>
            </a:r>
            <a:r>
              <a:rPr lang="hr-HR" dirty="0" err="1"/>
              <a:t>process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psychology</a:t>
            </a:r>
            <a:r>
              <a:rPr lang="hr-HR" dirty="0"/>
              <a:t> </a:t>
            </a:r>
            <a:r>
              <a:rPr lang="hr-HR" dirty="0" err="1"/>
              <a:t>can´t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rational</a:t>
            </a:r>
            <a:r>
              <a:rPr lang="hr-HR" dirty="0"/>
              <a:t> </a:t>
            </a:r>
            <a:r>
              <a:rPr lang="hr-HR" dirty="0" err="1"/>
              <a:t>nor</a:t>
            </a:r>
            <a:r>
              <a:rPr lang="hr-HR" dirty="0"/>
              <a:t> </a:t>
            </a:r>
            <a:r>
              <a:rPr lang="hr-HR" dirty="0" err="1"/>
              <a:t>empirical</a:t>
            </a:r>
            <a:r>
              <a:rPr lang="hr-HR" dirty="0"/>
              <a:t> - </a:t>
            </a:r>
            <a:r>
              <a:rPr lang="hr-HR" dirty="0" err="1"/>
              <a:t>mental</a:t>
            </a:r>
            <a:r>
              <a:rPr lang="hr-HR" dirty="0"/>
              <a:t> </a:t>
            </a:r>
            <a:r>
              <a:rPr lang="hr-HR" dirty="0" err="1"/>
              <a:t>phenomena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no </a:t>
            </a:r>
            <a:r>
              <a:rPr lang="hr-HR" dirty="0" err="1"/>
              <a:t>psysical</a:t>
            </a:r>
            <a:r>
              <a:rPr lang="hr-HR" dirty="0"/>
              <a:t> </a:t>
            </a:r>
            <a:r>
              <a:rPr lang="hr-HR" dirty="0" err="1"/>
              <a:t>existence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are </a:t>
            </a:r>
            <a:r>
              <a:rPr lang="hr-HR" dirty="0" err="1"/>
              <a:t>therefore</a:t>
            </a:r>
            <a:r>
              <a:rPr lang="hr-HR" dirty="0"/>
              <a:t> </a:t>
            </a:r>
            <a:r>
              <a:rPr lang="hr-HR" dirty="0" err="1"/>
              <a:t>not</a:t>
            </a:r>
            <a:r>
              <a:rPr lang="hr-HR" dirty="0"/>
              <a:t> </a:t>
            </a:r>
            <a:r>
              <a:rPr lang="hr-HR" dirty="0" err="1"/>
              <a:t>open</a:t>
            </a:r>
            <a:r>
              <a:rPr lang="hr-HR" dirty="0"/>
              <a:t> to </a:t>
            </a:r>
            <a:r>
              <a:rPr lang="hr-HR" dirty="0" err="1"/>
              <a:t>observation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experimental</a:t>
            </a:r>
            <a:r>
              <a:rPr lang="hr-HR" dirty="0"/>
              <a:t> </a:t>
            </a:r>
            <a:r>
              <a:rPr lang="hr-HR" dirty="0" err="1"/>
              <a:t>manipulation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observing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phenomena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change</a:t>
            </a:r>
            <a:r>
              <a:rPr lang="hr-HR" dirty="0"/>
              <a:t> </a:t>
            </a:r>
            <a:r>
              <a:rPr lang="hr-HR" dirty="0" err="1"/>
              <a:t>it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mental</a:t>
            </a:r>
            <a:r>
              <a:rPr lang="hr-HR" dirty="0"/>
              <a:t> </a:t>
            </a:r>
            <a:r>
              <a:rPr lang="hr-HR" dirty="0" err="1"/>
              <a:t>processes</a:t>
            </a:r>
            <a:r>
              <a:rPr lang="hr-HR" dirty="0"/>
              <a:t> </a:t>
            </a:r>
            <a:r>
              <a:rPr lang="hr-HR" dirty="0" err="1"/>
              <a:t>cannot</a:t>
            </a:r>
            <a:r>
              <a:rPr lang="hr-HR" dirty="0"/>
              <a:t>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reduced</a:t>
            </a:r>
            <a:r>
              <a:rPr lang="hr-HR" dirty="0"/>
              <a:t> to </a:t>
            </a:r>
            <a:r>
              <a:rPr lang="hr-HR" dirty="0" err="1"/>
              <a:t>mathematics</a:t>
            </a:r>
            <a:endParaRPr lang="hr-HR"/>
          </a:p>
          <a:p>
            <a:pPr>
              <a:buClr>
                <a:srgbClr val="8AD0D6"/>
              </a:buClr>
            </a:pPr>
            <a:r>
              <a:rPr lang="hr-HR" dirty="0" err="1"/>
              <a:t>psychology</a:t>
            </a:r>
            <a:r>
              <a:rPr lang="hr-HR" dirty="0"/>
              <a:t> must </a:t>
            </a:r>
            <a:r>
              <a:rPr lang="hr-HR" dirty="0" err="1"/>
              <a:t>always</a:t>
            </a:r>
            <a:r>
              <a:rPr lang="hr-HR" dirty="0"/>
              <a:t> </a:t>
            </a:r>
            <a:r>
              <a:rPr lang="hr-HR" dirty="0" err="1"/>
              <a:t>remain</a:t>
            </a:r>
            <a:r>
              <a:rPr lang="hr-HR" dirty="0"/>
              <a:t> a </a:t>
            </a:r>
            <a:r>
              <a:rPr lang="hr-HR" dirty="0" err="1"/>
              <a:t>historical</a:t>
            </a:r>
            <a:r>
              <a:rPr lang="hr-HR" dirty="0"/>
              <a:t>, </a:t>
            </a:r>
            <a:r>
              <a:rPr lang="hr-HR" dirty="0" err="1"/>
              <a:t>philosophical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descriptive</a:t>
            </a:r>
            <a:r>
              <a:rPr lang="hr-HR" dirty="0"/>
              <a:t> </a:t>
            </a:r>
            <a:r>
              <a:rPr lang="hr-HR" dirty="0" err="1"/>
              <a:t>rather</a:t>
            </a:r>
            <a:r>
              <a:rPr lang="hr-HR" dirty="0"/>
              <a:t> </a:t>
            </a:r>
            <a:r>
              <a:rPr lang="hr-HR" dirty="0" err="1"/>
              <a:t>than</a:t>
            </a:r>
            <a:r>
              <a:rPr lang="hr-HR" dirty="0"/>
              <a:t> </a:t>
            </a:r>
            <a:r>
              <a:rPr lang="hr-HR" dirty="0" err="1"/>
              <a:t>scientific</a:t>
            </a:r>
            <a:r>
              <a:rPr lang="hr-HR" dirty="0"/>
              <a:t> discipline</a:t>
            </a:r>
          </a:p>
          <a:p>
            <a:pPr>
              <a:buClr>
                <a:srgbClr val="8AD0D6"/>
              </a:buClr>
            </a:pPr>
            <a:endParaRPr lang="hr-HR"/>
          </a:p>
          <a:p>
            <a:pPr>
              <a:buClr>
                <a:srgbClr val="8AD0D6"/>
              </a:buClr>
              <a:buSzPct val="114999"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54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7" descr="Slika na kojoj se prikazuje osoba, muškarac, nošenje, odijelo&#10;&#10;Opis je automatski generiran">
            <a:extLst>
              <a:ext uri="{FF2B5EF4-FFF2-40B4-BE49-F238E27FC236}">
                <a16:creationId xmlns:a16="http://schemas.microsoft.com/office/drawing/2014/main" id="{E917B0EB-DF9E-43E2-BA6A-621BB5A7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899" y="640080"/>
            <a:ext cx="2270629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6" name="Slika 6" descr="Slika na kojoj se prikazuje osoba, muškarac, odijelo, odjeća&#10;&#10;Opis je automatski generiran">
            <a:extLst>
              <a:ext uri="{FF2B5EF4-FFF2-40B4-BE49-F238E27FC236}">
                <a16:creationId xmlns:a16="http://schemas.microsoft.com/office/drawing/2014/main" id="{5C61E9E1-1A7A-44F0-909E-8A4D7E65B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493" y="637032"/>
            <a:ext cx="2820658" cy="3243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Slika 3" descr="Slika na kojoj se prikazuje tekst, muškarac, osoba&#10;&#10;Opis je automatski generiran">
            <a:extLst>
              <a:ext uri="{FF2B5EF4-FFF2-40B4-BE49-F238E27FC236}">
                <a16:creationId xmlns:a16="http://schemas.microsoft.com/office/drawing/2014/main" id="{9966C78D-06C5-47DC-AAF8-2A19E262B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805" y="707980"/>
            <a:ext cx="2953512" cy="3101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3FE045-96B9-4691-9440-03E5063FF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59" y="4505762"/>
            <a:ext cx="9915767" cy="131693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hr-HR" dirty="0" err="1"/>
              <a:t>Kant´s</a:t>
            </a:r>
            <a:r>
              <a:rPr lang="hr-HR" dirty="0"/>
              <a:t> </a:t>
            </a:r>
            <a:r>
              <a:rPr lang="hr-HR" dirty="0" err="1"/>
              <a:t>heritage</a:t>
            </a:r>
            <a:r>
              <a:rPr lang="hr-HR" dirty="0"/>
              <a:t> to </a:t>
            </a:r>
            <a:r>
              <a:rPr lang="hr-HR" dirty="0" err="1"/>
              <a:t>psychology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a </a:t>
            </a:r>
            <a:r>
              <a:rPr lang="hr-HR" dirty="0" err="1"/>
              <a:t>challenge</a:t>
            </a:r>
            <a:r>
              <a:rPr lang="hr-HR" dirty="0"/>
              <a:t>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dirty="0"/>
              <a:t>3 </a:t>
            </a:r>
            <a:r>
              <a:rPr lang="hr-HR" dirty="0" err="1"/>
              <a:t>figures</a:t>
            </a:r>
            <a:r>
              <a:rPr lang="hr-HR" dirty="0"/>
              <a:t> </a:t>
            </a:r>
            <a:r>
              <a:rPr lang="hr-HR" dirty="0" err="1"/>
              <a:t>took</a:t>
            </a:r>
            <a:r>
              <a:rPr lang="hr-HR" dirty="0"/>
              <a:t> </a:t>
            </a:r>
            <a:r>
              <a:rPr lang="hr-HR" dirty="0" err="1"/>
              <a:t>up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challenge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making</a:t>
            </a:r>
            <a:r>
              <a:rPr lang="hr-HR" dirty="0"/>
              <a:t> </a:t>
            </a:r>
            <a:r>
              <a:rPr lang="hr-HR" dirty="0" err="1"/>
              <a:t>psychology</a:t>
            </a:r>
            <a:r>
              <a:rPr lang="hr-HR" dirty="0"/>
              <a:t> </a:t>
            </a:r>
            <a:r>
              <a:rPr lang="hr-HR" dirty="0" err="1"/>
              <a:t>mathematical</a:t>
            </a:r>
            <a:r>
              <a:rPr lang="hr-HR" dirty="0"/>
              <a:t>: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hr-HR" b="1" dirty="0"/>
              <a:t>Johann F. </a:t>
            </a:r>
            <a:r>
              <a:rPr lang="hr-HR" b="1" dirty="0" err="1"/>
              <a:t>Herbart</a:t>
            </a:r>
            <a:r>
              <a:rPr lang="hr-HR" b="1" dirty="0"/>
              <a:t>, Ernst H. Weber, Gustav T. </a:t>
            </a:r>
            <a:r>
              <a:rPr lang="hr-HR" b="1" dirty="0" err="1"/>
              <a:t>Fechner</a:t>
            </a:r>
            <a:r>
              <a:rPr lang="hr-HR" dirty="0"/>
              <a:t> – </a:t>
            </a:r>
            <a:r>
              <a:rPr lang="hr-HR" dirty="0" err="1"/>
              <a:t>influential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creating</a:t>
            </a:r>
            <a:r>
              <a:rPr lang="hr-HR" dirty="0"/>
              <a:t> </a:t>
            </a:r>
            <a:r>
              <a:rPr lang="hr-HR" dirty="0" err="1"/>
              <a:t>psychophysics</a:t>
            </a:r>
            <a:r>
              <a:rPr lang="hr-HR" dirty="0"/>
              <a:t> (</a:t>
            </a:r>
            <a:r>
              <a:rPr lang="hr-HR" dirty="0" err="1"/>
              <a:t>studyinvolving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psychological</a:t>
            </a:r>
            <a:r>
              <a:rPr lang="hr-HR" dirty="0"/>
              <a:t> </a:t>
            </a:r>
            <a:r>
              <a:rPr lang="hr-HR" dirty="0" err="1"/>
              <a:t>phenomena</a:t>
            </a:r>
            <a:r>
              <a:rPr lang="hr-H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1472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B106D-03CB-4D9D-8D45-CF0456D0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hr-HR" dirty="0"/>
              <a:t>PSYCHOPHYSICS AND THE POSSIBILITY OF A NEW SCIENCE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6E81376C-F6BB-4EA4-95AA-858BFEFD5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803179"/>
              </p:ext>
            </p:extLst>
          </p:nvPr>
        </p:nvGraphicFramePr>
        <p:xfrm>
          <a:off x="646111" y="2140085"/>
          <a:ext cx="9404352" cy="405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97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B9B2DA1-43D1-439B-9BFD-0DFD140EC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30" y="876301"/>
            <a:ext cx="9319252" cy="5663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Ernst H. Weber</a:t>
            </a:r>
            <a:r>
              <a:rPr lang="hr-HR" b="1" dirty="0"/>
              <a:t> – </a:t>
            </a:r>
            <a:r>
              <a:rPr lang="hr-HR" dirty="0" err="1"/>
              <a:t>the</a:t>
            </a:r>
            <a:r>
              <a:rPr lang="hr-HR" dirty="0"/>
              <a:t> role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mathematics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psychology</a:t>
            </a:r>
            <a:r>
              <a:rPr lang="hr-HR" dirty="0"/>
              <a:t>, </a:t>
            </a:r>
            <a:r>
              <a:rPr lang="hr-HR" dirty="0" err="1"/>
              <a:t>conducted</a:t>
            </a:r>
            <a:r>
              <a:rPr lang="hr-HR" dirty="0"/>
              <a:t> </a:t>
            </a:r>
            <a:r>
              <a:rPr lang="hr-HR" dirty="0" err="1"/>
              <a:t>experiments</a:t>
            </a:r>
            <a:r>
              <a:rPr lang="hr-HR" dirty="0"/>
              <a:t> on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own</a:t>
            </a:r>
            <a:r>
              <a:rPr lang="hr-HR" dirty="0"/>
              <a:t> </a:t>
            </a:r>
            <a:r>
              <a:rPr lang="hr-HR" dirty="0" err="1"/>
              <a:t>senses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distinguishing</a:t>
            </a:r>
            <a:r>
              <a:rPr lang="hr-HR" dirty="0"/>
              <a:t> </a:t>
            </a:r>
            <a:r>
              <a:rPr lang="hr-HR" dirty="0" err="1"/>
              <a:t>weights</a:t>
            </a:r>
            <a:r>
              <a:rPr lang="hr-HR" dirty="0"/>
              <a:t> </a:t>
            </a:r>
            <a:r>
              <a:rPr lang="hr-HR" dirty="0" err="1"/>
              <a:t>between</a:t>
            </a:r>
            <a:r>
              <a:rPr lang="hr-HR" dirty="0"/>
              <a:t> </a:t>
            </a:r>
            <a:r>
              <a:rPr lang="hr-HR" dirty="0" err="1"/>
              <a:t>objects</a:t>
            </a:r>
            <a:r>
              <a:rPr lang="hr-HR" dirty="0"/>
              <a:t> 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similar</a:t>
            </a:r>
            <a:r>
              <a:rPr lang="hr-HR" dirty="0"/>
              <a:t> </a:t>
            </a:r>
            <a:r>
              <a:rPr lang="hr-HR" dirty="0" err="1"/>
              <a:t>appearance</a:t>
            </a:r>
            <a:r>
              <a:rPr lang="hr-HR" dirty="0"/>
              <a:t> but </a:t>
            </a:r>
            <a:r>
              <a:rPr lang="hr-HR" dirty="0" err="1"/>
              <a:t>different</a:t>
            </a:r>
            <a:r>
              <a:rPr lang="hr-HR" dirty="0"/>
              <a:t> </a:t>
            </a:r>
            <a:r>
              <a:rPr lang="hr-HR" dirty="0" err="1"/>
              <a:t>mass</a:t>
            </a:r>
            <a:endParaRPr lang="hr-HR" dirty="0"/>
          </a:p>
          <a:p>
            <a:pPr>
              <a:buClr>
                <a:srgbClr val="8AD0D6"/>
              </a:buClr>
            </a:pPr>
            <a:r>
              <a:rPr lang="hr-HR" dirty="0" err="1"/>
              <a:t>established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" </a:t>
            </a:r>
            <a:r>
              <a:rPr lang="hr-HR" dirty="0" err="1"/>
              <a:t>just</a:t>
            </a:r>
            <a:r>
              <a:rPr lang="hr-HR" dirty="0"/>
              <a:t> – </a:t>
            </a:r>
            <a:r>
              <a:rPr lang="hr-HR" dirty="0" err="1"/>
              <a:t>noticeable</a:t>
            </a:r>
            <a:r>
              <a:rPr lang="hr-HR" dirty="0"/>
              <a:t> </a:t>
            </a:r>
            <a:r>
              <a:rPr lang="hr-HR" dirty="0" err="1"/>
              <a:t>difference</a:t>
            </a:r>
            <a:r>
              <a:rPr lang="hr-HR" dirty="0"/>
              <a:t> " for </a:t>
            </a:r>
            <a:r>
              <a:rPr lang="hr-HR" dirty="0" err="1"/>
              <a:t>each</a:t>
            </a:r>
            <a:r>
              <a:rPr lang="hr-HR" dirty="0"/>
              <a:t> </a:t>
            </a:r>
            <a:r>
              <a:rPr lang="hr-HR" dirty="0" err="1"/>
              <a:t>sensory</a:t>
            </a:r>
            <a:r>
              <a:rPr lang="hr-HR" dirty="0"/>
              <a:t> </a:t>
            </a:r>
            <a:r>
              <a:rPr lang="hr-HR" dirty="0" err="1"/>
              <a:t>discrimination</a:t>
            </a:r>
            <a:r>
              <a:rPr lang="hr-HR" dirty="0"/>
              <a:t> </a:t>
            </a:r>
          </a:p>
          <a:p>
            <a:pPr>
              <a:buClr>
                <a:srgbClr val="8AD0D6"/>
              </a:buClr>
            </a:pPr>
            <a:r>
              <a:rPr lang="hr-HR" b="1" dirty="0">
                <a:solidFill>
                  <a:srgbClr val="FF0000"/>
                </a:solidFill>
              </a:rPr>
              <a:t>Gustav </a:t>
            </a:r>
            <a:r>
              <a:rPr lang="hr-HR" b="1" dirty="0" err="1">
                <a:solidFill>
                  <a:srgbClr val="FF0000"/>
                </a:solidFill>
              </a:rPr>
              <a:t>Fechner</a:t>
            </a:r>
            <a:r>
              <a:rPr lang="hr-HR" b="1" dirty="0"/>
              <a:t> – </a:t>
            </a:r>
            <a:r>
              <a:rPr lang="hr-HR" dirty="0" err="1"/>
              <a:t>life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death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>
                <a:ea typeface="+mj-lt"/>
                <a:cs typeface="+mj-lt"/>
              </a:rPr>
              <a:t>relationship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physical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world</a:t>
            </a:r>
            <a:r>
              <a:rPr lang="hr-HR" dirty="0">
                <a:ea typeface="+mj-lt"/>
                <a:cs typeface="+mj-lt"/>
              </a:rPr>
              <a:t> (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physic</a:t>
            </a:r>
            <a:r>
              <a:rPr lang="hr-HR" dirty="0">
                <a:ea typeface="+mj-lt"/>
                <a:cs typeface="+mj-lt"/>
              </a:rPr>
              <a:t>) </a:t>
            </a:r>
            <a:r>
              <a:rPr lang="hr-HR" dirty="0" err="1">
                <a:ea typeface="+mj-lt"/>
                <a:cs typeface="+mj-lt"/>
              </a:rPr>
              <a:t>with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psychological</a:t>
            </a:r>
            <a:r>
              <a:rPr lang="hr-HR" dirty="0">
                <a:ea typeface="+mj-lt"/>
                <a:cs typeface="+mj-lt"/>
              </a:rPr>
              <a:t> (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psyche</a:t>
            </a:r>
            <a:r>
              <a:rPr lang="hr-HR" dirty="0">
                <a:ea typeface="+mj-lt"/>
                <a:cs typeface="+mj-lt"/>
              </a:rPr>
              <a:t>) - </a:t>
            </a:r>
            <a:r>
              <a:rPr lang="hr-HR" dirty="0" err="1">
                <a:ea typeface="+mj-lt"/>
                <a:cs typeface="+mj-lt"/>
              </a:rPr>
              <a:t>psychophysics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all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forms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life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from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plants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humans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have</a:t>
            </a:r>
            <a:r>
              <a:rPr lang="hr-HR" dirty="0">
                <a:ea typeface="+mj-lt"/>
                <a:cs typeface="+mj-lt"/>
              </a:rPr>
              <a:t> some </a:t>
            </a:r>
            <a:r>
              <a:rPr lang="hr-HR" dirty="0" err="1">
                <a:ea typeface="+mj-lt"/>
                <a:cs typeface="+mj-lt"/>
              </a:rPr>
              <a:t>form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consciousness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Weber’s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law</a:t>
            </a:r>
            <a:r>
              <a:rPr lang="hr-HR" dirty="0">
                <a:ea typeface="+mj-lt"/>
                <a:cs typeface="+mj-lt"/>
              </a:rPr>
              <a:t> - </a:t>
            </a:r>
            <a:r>
              <a:rPr lang="hr-HR" dirty="0" err="1">
                <a:ea typeface="+mj-lt"/>
                <a:cs typeface="+mj-lt"/>
              </a:rPr>
              <a:t>Fechner’s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law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>
                <a:ea typeface="+mj-lt"/>
                <a:cs typeface="+mj-lt"/>
              </a:rPr>
              <a:t>Elemente </a:t>
            </a:r>
            <a:r>
              <a:rPr lang="hr-HR" dirty="0" err="1">
                <a:ea typeface="+mj-lt"/>
                <a:cs typeface="+mj-lt"/>
              </a:rPr>
              <a:t>der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Psychophysik</a:t>
            </a:r>
            <a:r>
              <a:rPr lang="hr-HR" dirty="0">
                <a:ea typeface="+mj-lt"/>
                <a:cs typeface="+mj-lt"/>
              </a:rPr>
              <a:t> (1860)</a:t>
            </a:r>
            <a:endParaRPr lang="hr-HR" dirty="0"/>
          </a:p>
          <a:p>
            <a:pPr>
              <a:buClr>
                <a:srgbClr val="8AD0D6"/>
              </a:buClr>
            </a:pPr>
            <a:endParaRPr lang="hr-HR" dirty="0"/>
          </a:p>
          <a:p>
            <a:pPr>
              <a:buClr>
                <a:srgbClr val="8AD0D6"/>
              </a:buClr>
            </a:pPr>
            <a:endParaRPr lang="hr-HR" dirty="0"/>
          </a:p>
          <a:p>
            <a:pPr>
              <a:buClr>
                <a:srgbClr val="8AD0D6"/>
              </a:buClr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288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9DC372-9F69-41BA-9E7F-5B1068F4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hr-HR" sz="3900">
                <a:ea typeface="+mj-lt"/>
                <a:cs typeface="+mj-lt"/>
              </a:rPr>
              <a:t>THE GERMAN INTELLECTUAL</a:t>
            </a:r>
            <a:endParaRPr lang="sr-Latn-RS" sz="3900"/>
          </a:p>
          <a:p>
            <a:pPr algn="ctr"/>
            <a:r>
              <a:rPr lang="hr-HR" sz="3900">
                <a:ea typeface="+mj-lt"/>
                <a:cs typeface="+mj-lt"/>
              </a:rPr>
              <a:t>TRADITION</a:t>
            </a:r>
            <a:endParaRPr lang="hr-HR" sz="390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7CD48A-7D50-4049-9028-A87D4DE7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err="1">
                <a:ea typeface="+mj-lt"/>
                <a:cs typeface="+mj-lt"/>
              </a:rPr>
              <a:t>professional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faculties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were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law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theology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medicine</a:t>
            </a: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new</a:t>
            </a:r>
            <a:r>
              <a:rPr lang="hr-HR" dirty="0">
                <a:ea typeface="+mj-lt"/>
                <a:cs typeface="+mj-lt"/>
              </a:rPr>
              <a:t> system </a:t>
            </a:r>
            <a:r>
              <a:rPr lang="hr-HR" dirty="0" err="1">
                <a:ea typeface="+mj-lt"/>
                <a:cs typeface="+mj-lt"/>
              </a:rPr>
              <a:t>was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modern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secular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a </a:t>
            </a:r>
            <a:r>
              <a:rPr lang="hr-HR" dirty="0" err="1">
                <a:ea typeface="+mj-lt"/>
                <a:cs typeface="+mj-lt"/>
              </a:rPr>
              <a:t>clear</a:t>
            </a:r>
            <a:r>
              <a:rPr lang="hr-HR" dirty="0">
                <a:ea typeface="+mj-lt"/>
                <a:cs typeface="+mj-lt"/>
              </a:rPr>
              <a:t> break </a:t>
            </a:r>
            <a:r>
              <a:rPr lang="hr-HR" dirty="0" err="1">
                <a:ea typeface="+mj-lt"/>
                <a:cs typeface="+mj-lt"/>
              </a:rPr>
              <a:t>from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medieval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university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new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universities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emphasized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pursuit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higher</a:t>
            </a:r>
            <a:r>
              <a:rPr lang="hr-HR" dirty="0">
                <a:ea typeface="+mj-lt"/>
                <a:cs typeface="+mj-lt"/>
              </a:rPr>
              <a:t> </a:t>
            </a:r>
            <a:r>
              <a:rPr lang="hr-HR" dirty="0" err="1">
                <a:ea typeface="+mj-lt"/>
                <a:cs typeface="+mj-lt"/>
              </a:rPr>
              <a:t>learning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rather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than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training</a:t>
            </a:r>
            <a:r>
              <a:rPr lang="hr-HR" dirty="0">
                <a:ea typeface="+mj-lt"/>
                <a:cs typeface="+mj-lt"/>
              </a:rPr>
              <a:t> for </a:t>
            </a:r>
            <a:r>
              <a:rPr lang="hr-HR" dirty="0" err="1">
                <a:ea typeface="+mj-lt"/>
                <a:cs typeface="+mj-lt"/>
              </a:rPr>
              <a:t>professional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or</a:t>
            </a:r>
            <a:r>
              <a:rPr lang="hr-HR" dirty="0">
                <a:ea typeface="+mj-lt"/>
                <a:cs typeface="+mj-lt"/>
              </a:rPr>
              <a:t> civil </a:t>
            </a:r>
            <a:r>
              <a:rPr lang="hr-HR" dirty="0" err="1">
                <a:ea typeface="+mj-lt"/>
                <a:cs typeface="+mj-lt"/>
              </a:rPr>
              <a:t>service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careers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Lehrfreiheit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freedom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teach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Lernfreiheit</a:t>
            </a:r>
            <a:r>
              <a:rPr lang="hr-HR" dirty="0">
                <a:ea typeface="+mj-lt"/>
                <a:cs typeface="+mj-lt"/>
              </a:rPr>
              <a:t>, </a:t>
            </a:r>
            <a:r>
              <a:rPr lang="hr-HR" dirty="0" err="1">
                <a:ea typeface="+mj-lt"/>
                <a:cs typeface="+mj-lt"/>
              </a:rPr>
              <a:t>the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freedom</a:t>
            </a:r>
            <a:r>
              <a:rPr lang="hr-HR" dirty="0">
                <a:ea typeface="+mj-lt"/>
                <a:cs typeface="+mj-lt"/>
              </a:rPr>
              <a:t> to </a:t>
            </a:r>
            <a:r>
              <a:rPr lang="hr-HR" dirty="0" err="1">
                <a:ea typeface="+mj-lt"/>
                <a:cs typeface="+mj-lt"/>
              </a:rPr>
              <a:t>learn</a:t>
            </a:r>
            <a:endParaRPr lang="hr-HR" dirty="0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intellectual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freedom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and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independence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of</a:t>
            </a:r>
            <a:r>
              <a:rPr lang="hr-HR" dirty="0">
                <a:ea typeface="+mj-lt"/>
                <a:cs typeface="+mj-lt"/>
              </a:rPr>
              <a:t> </a:t>
            </a:r>
            <a:r>
              <a:rPr lang="hr-HR" dirty="0" err="1">
                <a:ea typeface="+mj-lt"/>
                <a:cs typeface="+mj-lt"/>
              </a:rPr>
              <a:t>thought</a:t>
            </a:r>
            <a:endParaRPr lang="hr-HR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r>
              <a:rPr lang="hr-HR" dirty="0" err="1">
                <a:ea typeface="+mj-lt"/>
                <a:cs typeface="+mj-lt"/>
              </a:rPr>
              <a:t>Wissenschaft</a:t>
            </a:r>
            <a:endParaRPr lang="hr-HR" dirty="0" err="1"/>
          </a:p>
        </p:txBody>
      </p:sp>
    </p:spTree>
    <p:extLst>
      <p:ext uri="{BB962C8B-B14F-4D97-AF65-F5344CB8AC3E}">
        <p14:creationId xmlns:p14="http://schemas.microsoft.com/office/powerpoint/2010/main" val="116481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1192</Words>
  <Application>Microsoft Macintosh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Ion</vt:lpstr>
      <vt:lpstr>SUBJECT MATTER, METHODS, AND THE MAKING OF A NEW SCIENCE </vt:lpstr>
      <vt:lpstr>INTRODUCTION </vt:lpstr>
      <vt:lpstr>CAN PSYCHOLOGY BE A SCIENCE?</vt:lpstr>
      <vt:lpstr>KANT´S CHALLENGE</vt:lpstr>
      <vt:lpstr>PowerPoint Presentation</vt:lpstr>
      <vt:lpstr>PowerPoint Presentation</vt:lpstr>
      <vt:lpstr>PSYCHOPHYSICS AND THE POSSIBILITY OF A NEW SCIENCE</vt:lpstr>
      <vt:lpstr>PowerPoint Presentation</vt:lpstr>
      <vt:lpstr>THE GERMAN INTELLECTUAL TRADITION</vt:lpstr>
      <vt:lpstr>WILHELM WUNDT AND THE NEW PSYCHOLOGY</vt:lpstr>
      <vt:lpstr>PowerPoint Presentation</vt:lpstr>
      <vt:lpstr>PowerPoint Presentation</vt:lpstr>
      <vt:lpstr>PowerPoint Presentation</vt:lpstr>
      <vt:lpstr>PowerPoint Presentation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>Goran Kardum</cp:lastModifiedBy>
  <cp:revision>456</cp:revision>
  <dcterms:created xsi:type="dcterms:W3CDTF">2022-01-12T12:46:17Z</dcterms:created>
  <dcterms:modified xsi:type="dcterms:W3CDTF">2022-01-26T12:04:44Z</dcterms:modified>
</cp:coreProperties>
</file>