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9" r:id="rId13"/>
    <p:sldId id="270" r:id="rId14"/>
    <p:sldId id="271" r:id="rId15"/>
    <p:sldId id="272" r:id="rId16"/>
    <p:sldId id="273" r:id="rId17"/>
    <p:sldId id="276" r:id="rId18"/>
    <p:sldId id="277" r:id="rId19"/>
    <p:sldId id="278" r:id="rId20"/>
    <p:sldId id="279" r:id="rId21"/>
    <p:sldId id="280" r:id="rId22"/>
    <p:sldId id="281" r:id="rId23"/>
    <p:sldId id="282" r:id="rId24"/>
    <p:sldId id="268" r:id="rId25"/>
    <p:sldId id="267" r:id="rId26"/>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7E27C-AC8B-0848-B386-4D93E956E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R"/>
          </a:p>
        </p:txBody>
      </p:sp>
      <p:sp>
        <p:nvSpPr>
          <p:cNvPr id="3" name="Subtitle 2">
            <a:extLst>
              <a:ext uri="{FF2B5EF4-FFF2-40B4-BE49-F238E27FC236}">
                <a16:creationId xmlns:a16="http://schemas.microsoft.com/office/drawing/2014/main" id="{438F6D19-60A6-5F49-B729-7357E58E0C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R"/>
          </a:p>
        </p:txBody>
      </p:sp>
      <p:sp>
        <p:nvSpPr>
          <p:cNvPr id="4" name="Date Placeholder 3">
            <a:extLst>
              <a:ext uri="{FF2B5EF4-FFF2-40B4-BE49-F238E27FC236}">
                <a16:creationId xmlns:a16="http://schemas.microsoft.com/office/drawing/2014/main" id="{F880452C-2161-4C4F-9DE0-033631B7298B}"/>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A65E88AC-32C1-E241-AE2E-8C7134FCC855}"/>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2342BB2B-47F0-3942-8B6C-ABB398A55E63}"/>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4125286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F8283-DE04-E04F-8CC8-2EA22D57DE2F}"/>
              </a:ext>
            </a:extLst>
          </p:cNvPr>
          <p:cNvSpPr>
            <a:spLocks noGrp="1"/>
          </p:cNvSpPr>
          <p:nvPr>
            <p:ph type="title"/>
          </p:nvPr>
        </p:nvSpPr>
        <p:spPr/>
        <p:txBody>
          <a:bodyPr/>
          <a:lstStyle/>
          <a:p>
            <a:r>
              <a:rPr lang="en-US"/>
              <a:t>Click to edit Master title style</a:t>
            </a:r>
            <a:endParaRPr lang="en-HR"/>
          </a:p>
        </p:txBody>
      </p:sp>
      <p:sp>
        <p:nvSpPr>
          <p:cNvPr id="3" name="Vertical Text Placeholder 2">
            <a:extLst>
              <a:ext uri="{FF2B5EF4-FFF2-40B4-BE49-F238E27FC236}">
                <a16:creationId xmlns:a16="http://schemas.microsoft.com/office/drawing/2014/main" id="{A42DF2BD-975F-834E-A37B-3E8D8B769E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Date Placeholder 3">
            <a:extLst>
              <a:ext uri="{FF2B5EF4-FFF2-40B4-BE49-F238E27FC236}">
                <a16:creationId xmlns:a16="http://schemas.microsoft.com/office/drawing/2014/main" id="{8740445F-ACA7-234B-886D-67A29905E03E}"/>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7C44CADD-00C7-B343-B7C6-9DEAC712D992}"/>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126DDBE4-F3B8-7245-BE78-374BE5255C7F}"/>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1094477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3BB33-449B-4743-95F1-A58B0DBBBA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HR"/>
          </a:p>
        </p:txBody>
      </p:sp>
      <p:sp>
        <p:nvSpPr>
          <p:cNvPr id="3" name="Vertical Text Placeholder 2">
            <a:extLst>
              <a:ext uri="{FF2B5EF4-FFF2-40B4-BE49-F238E27FC236}">
                <a16:creationId xmlns:a16="http://schemas.microsoft.com/office/drawing/2014/main" id="{92D97A89-DD0A-F045-A5E3-66992D3D92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Date Placeholder 3">
            <a:extLst>
              <a:ext uri="{FF2B5EF4-FFF2-40B4-BE49-F238E27FC236}">
                <a16:creationId xmlns:a16="http://schemas.microsoft.com/office/drawing/2014/main" id="{6CA526F7-E064-2641-AE2A-69F7ECB38B2D}"/>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2FE769B4-4D20-7D4E-A155-1AE9750395C6}"/>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36CB0637-25F6-0148-AACA-D7805DDD0B5A}"/>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162632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F2C12-2DA6-F348-8162-974C9A82BF5E}"/>
              </a:ext>
            </a:extLst>
          </p:cNvPr>
          <p:cNvSpPr>
            <a:spLocks noGrp="1"/>
          </p:cNvSpPr>
          <p:nvPr>
            <p:ph type="title"/>
          </p:nvPr>
        </p:nvSpPr>
        <p:spPr/>
        <p:txBody>
          <a:bodyPr/>
          <a:lstStyle/>
          <a:p>
            <a:r>
              <a:rPr lang="en-US"/>
              <a:t>Click to edit Master title style</a:t>
            </a:r>
            <a:endParaRPr lang="en-HR"/>
          </a:p>
        </p:txBody>
      </p:sp>
      <p:sp>
        <p:nvSpPr>
          <p:cNvPr id="3" name="Content Placeholder 2">
            <a:extLst>
              <a:ext uri="{FF2B5EF4-FFF2-40B4-BE49-F238E27FC236}">
                <a16:creationId xmlns:a16="http://schemas.microsoft.com/office/drawing/2014/main" id="{FC32D7D6-84BF-9B42-A347-13D4042A2B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Date Placeholder 3">
            <a:extLst>
              <a:ext uri="{FF2B5EF4-FFF2-40B4-BE49-F238E27FC236}">
                <a16:creationId xmlns:a16="http://schemas.microsoft.com/office/drawing/2014/main" id="{E493302B-7237-084C-B386-C0163017BF09}"/>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9CBAA2D1-F676-B146-9460-16E4A03DDED4}"/>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6050C22F-1253-7941-9F04-8C45DB7679AE}"/>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1625944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FFD92-AA75-324B-8233-8643FAA5E9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HR"/>
          </a:p>
        </p:txBody>
      </p:sp>
      <p:sp>
        <p:nvSpPr>
          <p:cNvPr id="3" name="Text Placeholder 2">
            <a:extLst>
              <a:ext uri="{FF2B5EF4-FFF2-40B4-BE49-F238E27FC236}">
                <a16:creationId xmlns:a16="http://schemas.microsoft.com/office/drawing/2014/main" id="{7CDCC39A-07F1-A241-A6C6-63C0084F6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C77F33-7C4D-1445-A495-3517A206F76B}"/>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D71DE9FE-8CB9-F144-B347-5460A946A534}"/>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09719D23-7657-8F43-A153-381FBD3C7414}"/>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1154352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3CB51-D3BD-7D4F-950E-57F04E1F53FF}"/>
              </a:ext>
            </a:extLst>
          </p:cNvPr>
          <p:cNvSpPr>
            <a:spLocks noGrp="1"/>
          </p:cNvSpPr>
          <p:nvPr>
            <p:ph type="title"/>
          </p:nvPr>
        </p:nvSpPr>
        <p:spPr/>
        <p:txBody>
          <a:bodyPr/>
          <a:lstStyle/>
          <a:p>
            <a:r>
              <a:rPr lang="en-US"/>
              <a:t>Click to edit Master title style</a:t>
            </a:r>
            <a:endParaRPr lang="en-HR"/>
          </a:p>
        </p:txBody>
      </p:sp>
      <p:sp>
        <p:nvSpPr>
          <p:cNvPr id="3" name="Content Placeholder 2">
            <a:extLst>
              <a:ext uri="{FF2B5EF4-FFF2-40B4-BE49-F238E27FC236}">
                <a16:creationId xmlns:a16="http://schemas.microsoft.com/office/drawing/2014/main" id="{76A2AD57-3915-FC44-96FD-49E01C6688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Content Placeholder 3">
            <a:extLst>
              <a:ext uri="{FF2B5EF4-FFF2-40B4-BE49-F238E27FC236}">
                <a16:creationId xmlns:a16="http://schemas.microsoft.com/office/drawing/2014/main" id="{B8B39042-3058-324D-8F6C-C6A1533C22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5" name="Date Placeholder 4">
            <a:extLst>
              <a:ext uri="{FF2B5EF4-FFF2-40B4-BE49-F238E27FC236}">
                <a16:creationId xmlns:a16="http://schemas.microsoft.com/office/drawing/2014/main" id="{F78F6D03-DFA0-4243-8344-FD052D301CAB}"/>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6" name="Footer Placeholder 5">
            <a:extLst>
              <a:ext uri="{FF2B5EF4-FFF2-40B4-BE49-F238E27FC236}">
                <a16:creationId xmlns:a16="http://schemas.microsoft.com/office/drawing/2014/main" id="{AE005C3C-55CF-F44E-8BB3-70620E369FAF}"/>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0CE03576-1D91-374D-8AB0-6011EC878C70}"/>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4040607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8A1C9-9578-4448-8740-823D51A20F38}"/>
              </a:ext>
            </a:extLst>
          </p:cNvPr>
          <p:cNvSpPr>
            <a:spLocks noGrp="1"/>
          </p:cNvSpPr>
          <p:nvPr>
            <p:ph type="title"/>
          </p:nvPr>
        </p:nvSpPr>
        <p:spPr>
          <a:xfrm>
            <a:off x="839788" y="365125"/>
            <a:ext cx="10515600" cy="1325563"/>
          </a:xfrm>
        </p:spPr>
        <p:txBody>
          <a:bodyPr/>
          <a:lstStyle/>
          <a:p>
            <a:r>
              <a:rPr lang="en-US"/>
              <a:t>Click to edit Master title style</a:t>
            </a:r>
            <a:endParaRPr lang="en-HR"/>
          </a:p>
        </p:txBody>
      </p:sp>
      <p:sp>
        <p:nvSpPr>
          <p:cNvPr id="3" name="Text Placeholder 2">
            <a:extLst>
              <a:ext uri="{FF2B5EF4-FFF2-40B4-BE49-F238E27FC236}">
                <a16:creationId xmlns:a16="http://schemas.microsoft.com/office/drawing/2014/main" id="{92456626-FE1A-A942-9974-9B9F3AA52F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AFE72-45DB-494E-BEBB-18A22623E6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5" name="Text Placeholder 4">
            <a:extLst>
              <a:ext uri="{FF2B5EF4-FFF2-40B4-BE49-F238E27FC236}">
                <a16:creationId xmlns:a16="http://schemas.microsoft.com/office/drawing/2014/main" id="{AD3941F4-5FBE-6241-BA5B-6D28C24354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AF3D5E-0848-4D43-B404-9767C3DC26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7" name="Date Placeholder 6">
            <a:extLst>
              <a:ext uri="{FF2B5EF4-FFF2-40B4-BE49-F238E27FC236}">
                <a16:creationId xmlns:a16="http://schemas.microsoft.com/office/drawing/2014/main" id="{DF8323D6-23FA-EF4A-B9D6-B99F889BD035}"/>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8" name="Footer Placeholder 7">
            <a:extLst>
              <a:ext uri="{FF2B5EF4-FFF2-40B4-BE49-F238E27FC236}">
                <a16:creationId xmlns:a16="http://schemas.microsoft.com/office/drawing/2014/main" id="{817770C7-5488-444A-ABB4-109F4EF10F5D}"/>
              </a:ext>
            </a:extLst>
          </p:cNvPr>
          <p:cNvSpPr>
            <a:spLocks noGrp="1"/>
          </p:cNvSpPr>
          <p:nvPr>
            <p:ph type="ftr" sz="quarter" idx="11"/>
          </p:nvPr>
        </p:nvSpPr>
        <p:spPr/>
        <p:txBody>
          <a:bodyPr/>
          <a:lstStyle/>
          <a:p>
            <a:endParaRPr lang="en-HR"/>
          </a:p>
        </p:txBody>
      </p:sp>
      <p:sp>
        <p:nvSpPr>
          <p:cNvPr id="9" name="Slide Number Placeholder 8">
            <a:extLst>
              <a:ext uri="{FF2B5EF4-FFF2-40B4-BE49-F238E27FC236}">
                <a16:creationId xmlns:a16="http://schemas.microsoft.com/office/drawing/2014/main" id="{084310E4-F9A7-9645-B838-713BF13EBB80}"/>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2212137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B144C-1196-5E4D-99FA-6201B8071D7F}"/>
              </a:ext>
            </a:extLst>
          </p:cNvPr>
          <p:cNvSpPr>
            <a:spLocks noGrp="1"/>
          </p:cNvSpPr>
          <p:nvPr>
            <p:ph type="title"/>
          </p:nvPr>
        </p:nvSpPr>
        <p:spPr/>
        <p:txBody>
          <a:bodyPr/>
          <a:lstStyle/>
          <a:p>
            <a:r>
              <a:rPr lang="en-US"/>
              <a:t>Click to edit Master title style</a:t>
            </a:r>
            <a:endParaRPr lang="en-HR"/>
          </a:p>
        </p:txBody>
      </p:sp>
      <p:sp>
        <p:nvSpPr>
          <p:cNvPr id="3" name="Date Placeholder 2">
            <a:extLst>
              <a:ext uri="{FF2B5EF4-FFF2-40B4-BE49-F238E27FC236}">
                <a16:creationId xmlns:a16="http://schemas.microsoft.com/office/drawing/2014/main" id="{ED9F2713-8C7A-4C44-A3AD-3F781B7A331C}"/>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4" name="Footer Placeholder 3">
            <a:extLst>
              <a:ext uri="{FF2B5EF4-FFF2-40B4-BE49-F238E27FC236}">
                <a16:creationId xmlns:a16="http://schemas.microsoft.com/office/drawing/2014/main" id="{82D2B481-CC83-A245-9F7A-27CB47F84DE3}"/>
              </a:ext>
            </a:extLst>
          </p:cNvPr>
          <p:cNvSpPr>
            <a:spLocks noGrp="1"/>
          </p:cNvSpPr>
          <p:nvPr>
            <p:ph type="ftr" sz="quarter" idx="11"/>
          </p:nvPr>
        </p:nvSpPr>
        <p:spPr/>
        <p:txBody>
          <a:bodyPr/>
          <a:lstStyle/>
          <a:p>
            <a:endParaRPr lang="en-HR"/>
          </a:p>
        </p:txBody>
      </p:sp>
      <p:sp>
        <p:nvSpPr>
          <p:cNvPr id="5" name="Slide Number Placeholder 4">
            <a:extLst>
              <a:ext uri="{FF2B5EF4-FFF2-40B4-BE49-F238E27FC236}">
                <a16:creationId xmlns:a16="http://schemas.microsoft.com/office/drawing/2014/main" id="{BDBF433B-DBAD-254E-B114-B63BACA8D784}"/>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327188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2A7D08-3249-CB45-91F8-01E9DDF053F6}"/>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3" name="Footer Placeholder 2">
            <a:extLst>
              <a:ext uri="{FF2B5EF4-FFF2-40B4-BE49-F238E27FC236}">
                <a16:creationId xmlns:a16="http://schemas.microsoft.com/office/drawing/2014/main" id="{F6701179-43B9-EA42-9A82-CC11D12D77D1}"/>
              </a:ext>
            </a:extLst>
          </p:cNvPr>
          <p:cNvSpPr>
            <a:spLocks noGrp="1"/>
          </p:cNvSpPr>
          <p:nvPr>
            <p:ph type="ftr" sz="quarter" idx="11"/>
          </p:nvPr>
        </p:nvSpPr>
        <p:spPr/>
        <p:txBody>
          <a:bodyPr/>
          <a:lstStyle/>
          <a:p>
            <a:endParaRPr lang="en-HR"/>
          </a:p>
        </p:txBody>
      </p:sp>
      <p:sp>
        <p:nvSpPr>
          <p:cNvPr id="4" name="Slide Number Placeholder 3">
            <a:extLst>
              <a:ext uri="{FF2B5EF4-FFF2-40B4-BE49-F238E27FC236}">
                <a16:creationId xmlns:a16="http://schemas.microsoft.com/office/drawing/2014/main" id="{0D0EF04D-15EB-D84C-92A1-7D55C3321F1C}"/>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387175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1C227-35A6-4F48-A1D3-367332E08A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R"/>
          </a:p>
        </p:txBody>
      </p:sp>
      <p:sp>
        <p:nvSpPr>
          <p:cNvPr id="3" name="Content Placeholder 2">
            <a:extLst>
              <a:ext uri="{FF2B5EF4-FFF2-40B4-BE49-F238E27FC236}">
                <a16:creationId xmlns:a16="http://schemas.microsoft.com/office/drawing/2014/main" id="{61AB8D63-DCD8-5649-B9A7-7664457223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Text Placeholder 3">
            <a:extLst>
              <a:ext uri="{FF2B5EF4-FFF2-40B4-BE49-F238E27FC236}">
                <a16:creationId xmlns:a16="http://schemas.microsoft.com/office/drawing/2014/main" id="{F546184A-5ED6-CC4D-9E6F-AF51535102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495E75-48B3-9647-A419-CF263D57C51B}"/>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6" name="Footer Placeholder 5">
            <a:extLst>
              <a:ext uri="{FF2B5EF4-FFF2-40B4-BE49-F238E27FC236}">
                <a16:creationId xmlns:a16="http://schemas.microsoft.com/office/drawing/2014/main" id="{2BB727A4-A1D0-A347-A301-4DC572BCEA83}"/>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69FBA3EB-EA3F-0F4B-B0D3-ACD307615B42}"/>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2756296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89F01-2BA5-724D-A263-FAE33FBF5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HR"/>
          </a:p>
        </p:txBody>
      </p:sp>
      <p:sp>
        <p:nvSpPr>
          <p:cNvPr id="3" name="Picture Placeholder 2">
            <a:extLst>
              <a:ext uri="{FF2B5EF4-FFF2-40B4-BE49-F238E27FC236}">
                <a16:creationId xmlns:a16="http://schemas.microsoft.com/office/drawing/2014/main" id="{668B4AC9-E447-8047-8FB0-6971BE1BF3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R"/>
          </a:p>
        </p:txBody>
      </p:sp>
      <p:sp>
        <p:nvSpPr>
          <p:cNvPr id="4" name="Text Placeholder 3">
            <a:extLst>
              <a:ext uri="{FF2B5EF4-FFF2-40B4-BE49-F238E27FC236}">
                <a16:creationId xmlns:a16="http://schemas.microsoft.com/office/drawing/2014/main" id="{D252975E-BA53-5D4B-8217-C3629EE4F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8CECAD-7570-D544-BCF2-DECD4E7FA71B}"/>
              </a:ext>
            </a:extLst>
          </p:cNvPr>
          <p:cNvSpPr>
            <a:spLocks noGrp="1"/>
          </p:cNvSpPr>
          <p:nvPr>
            <p:ph type="dt" sz="half" idx="10"/>
          </p:nvPr>
        </p:nvSpPr>
        <p:spPr/>
        <p:txBody>
          <a:bodyPr/>
          <a:lstStyle/>
          <a:p>
            <a:fld id="{DEE69BE4-126F-A84D-AF35-AA285154004D}" type="datetimeFigureOut">
              <a:rPr lang="en-HR" smtClean="0"/>
              <a:t>25.01.2022.</a:t>
            </a:fld>
            <a:endParaRPr lang="en-HR"/>
          </a:p>
        </p:txBody>
      </p:sp>
      <p:sp>
        <p:nvSpPr>
          <p:cNvPr id="6" name="Footer Placeholder 5">
            <a:extLst>
              <a:ext uri="{FF2B5EF4-FFF2-40B4-BE49-F238E27FC236}">
                <a16:creationId xmlns:a16="http://schemas.microsoft.com/office/drawing/2014/main" id="{5C41FA6C-EEF7-8A44-9945-0F3B8CEA98C3}"/>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4B9A5796-8DFE-654F-A457-F56577A0568B}"/>
              </a:ext>
            </a:extLst>
          </p:cNvPr>
          <p:cNvSpPr>
            <a:spLocks noGrp="1"/>
          </p:cNvSpPr>
          <p:nvPr>
            <p:ph type="sldNum" sz="quarter" idx="12"/>
          </p:nvPr>
        </p:nvSpPr>
        <p:spPr/>
        <p:txBody>
          <a:bodyPr/>
          <a:lstStyle/>
          <a:p>
            <a:fld id="{1F4D1DEF-D0F3-5B42-BB77-15CF96993356}" type="slidenum">
              <a:rPr lang="en-HR" smtClean="0"/>
              <a:t>‹#›</a:t>
            </a:fld>
            <a:endParaRPr lang="en-HR"/>
          </a:p>
        </p:txBody>
      </p:sp>
    </p:spTree>
    <p:extLst>
      <p:ext uri="{BB962C8B-B14F-4D97-AF65-F5344CB8AC3E}">
        <p14:creationId xmlns:p14="http://schemas.microsoft.com/office/powerpoint/2010/main" val="75731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406613-8C1B-0A4C-B8F3-4D76A876CA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R"/>
          </a:p>
        </p:txBody>
      </p:sp>
      <p:sp>
        <p:nvSpPr>
          <p:cNvPr id="3" name="Text Placeholder 2">
            <a:extLst>
              <a:ext uri="{FF2B5EF4-FFF2-40B4-BE49-F238E27FC236}">
                <a16:creationId xmlns:a16="http://schemas.microsoft.com/office/drawing/2014/main" id="{4C10FB39-CBD7-1B42-96C5-FCF00CE6ED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4" name="Date Placeholder 3">
            <a:extLst>
              <a:ext uri="{FF2B5EF4-FFF2-40B4-BE49-F238E27FC236}">
                <a16:creationId xmlns:a16="http://schemas.microsoft.com/office/drawing/2014/main" id="{7A2D4A1A-AB23-8C43-BF8B-5E3A8FE9F6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E69BE4-126F-A84D-AF35-AA285154004D}" type="datetimeFigureOut">
              <a:rPr lang="en-HR" smtClean="0"/>
              <a:t>25.01.2022.</a:t>
            </a:fld>
            <a:endParaRPr lang="en-HR"/>
          </a:p>
        </p:txBody>
      </p:sp>
      <p:sp>
        <p:nvSpPr>
          <p:cNvPr id="5" name="Footer Placeholder 4">
            <a:extLst>
              <a:ext uri="{FF2B5EF4-FFF2-40B4-BE49-F238E27FC236}">
                <a16:creationId xmlns:a16="http://schemas.microsoft.com/office/drawing/2014/main" id="{BCDD4631-17AD-2646-892C-BC38090479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R"/>
          </a:p>
        </p:txBody>
      </p:sp>
      <p:sp>
        <p:nvSpPr>
          <p:cNvPr id="6" name="Slide Number Placeholder 5">
            <a:extLst>
              <a:ext uri="{FF2B5EF4-FFF2-40B4-BE49-F238E27FC236}">
                <a16:creationId xmlns:a16="http://schemas.microsoft.com/office/drawing/2014/main" id="{BD694A94-CFA6-9B48-A85F-3C2AFE4B2F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4D1DEF-D0F3-5B42-BB77-15CF96993356}" type="slidenum">
              <a:rPr lang="en-HR" smtClean="0"/>
              <a:t>‹#›</a:t>
            </a:fld>
            <a:endParaRPr lang="en-HR"/>
          </a:p>
        </p:txBody>
      </p:sp>
    </p:spTree>
    <p:extLst>
      <p:ext uri="{BB962C8B-B14F-4D97-AF65-F5344CB8AC3E}">
        <p14:creationId xmlns:p14="http://schemas.microsoft.com/office/powerpoint/2010/main" val="4228337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45FF6-9517-8C4E-B367-5960867423C9}"/>
              </a:ext>
            </a:extLst>
          </p:cNvPr>
          <p:cNvSpPr>
            <a:spLocks noGrp="1"/>
          </p:cNvSpPr>
          <p:nvPr>
            <p:ph type="ctrTitle"/>
          </p:nvPr>
        </p:nvSpPr>
        <p:spPr>
          <a:xfrm>
            <a:off x="1524000" y="1041400"/>
            <a:ext cx="9144000" cy="2387600"/>
          </a:xfrm>
        </p:spPr>
        <p:txBody>
          <a:bodyPr>
            <a:normAutofit fontScale="90000"/>
          </a:bodyPr>
          <a:lstStyle/>
          <a:p>
            <a:br>
              <a:rPr lang="en-US" dirty="0"/>
            </a:br>
            <a:r>
              <a:rPr lang="en-US" b="1" dirty="0"/>
              <a:t> </a:t>
            </a:r>
            <a:br>
              <a:rPr lang="en-US" dirty="0"/>
            </a:br>
            <a:r>
              <a:rPr lang="en-US" b="1" dirty="0"/>
              <a:t> </a:t>
            </a:r>
            <a:br>
              <a:rPr lang="en-US" dirty="0"/>
            </a:br>
            <a:r>
              <a:rPr lang="en-US" b="1" dirty="0">
                <a:latin typeface="Times New Roman" panose="02020603050405020304" pitchFamily="18" charset="0"/>
                <a:cs typeface="Times New Roman" panose="02020603050405020304" pitchFamily="18" charset="0"/>
              </a:rPr>
              <a:t>The practice of psychology at the interface with medicine</a:t>
            </a:r>
            <a:endParaRPr lang="en-HR" b="1">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906BAE9-95A4-DB49-8DC3-DC727BB5393E}"/>
              </a:ext>
            </a:extLst>
          </p:cNvPr>
          <p:cNvSpPr txBox="1"/>
          <p:nvPr/>
        </p:nvSpPr>
        <p:spPr>
          <a:xfrm>
            <a:off x="5266944" y="3730752"/>
            <a:ext cx="2670048" cy="369332"/>
          </a:xfrm>
          <a:prstGeom prst="rect">
            <a:avLst/>
          </a:prstGeom>
          <a:noFill/>
        </p:spPr>
        <p:txBody>
          <a:bodyPr wrap="square" rtlCol="0">
            <a:spAutoFit/>
          </a:bodyPr>
          <a:lstStyle/>
          <a:p>
            <a:r>
              <a:rPr lang="en-HR">
                <a:latin typeface="Times New Roman" panose="02020603050405020304" pitchFamily="18" charset="0"/>
                <a:cs typeface="Times New Roman" panose="02020603050405020304" pitchFamily="18" charset="0"/>
              </a:rPr>
              <a:t>Lydia Zamani</a:t>
            </a:r>
          </a:p>
        </p:txBody>
      </p:sp>
    </p:spTree>
    <p:extLst>
      <p:ext uri="{BB962C8B-B14F-4D97-AF65-F5344CB8AC3E}">
        <p14:creationId xmlns:p14="http://schemas.microsoft.com/office/powerpoint/2010/main" val="3085217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20582A-67EC-C94C-8E13-B6A761BAE7C1}"/>
              </a:ext>
            </a:extLst>
          </p:cNvPr>
          <p:cNvSpPr>
            <a:spLocks noGrp="1"/>
          </p:cNvSpPr>
          <p:nvPr>
            <p:ph idx="1"/>
          </p:nvPr>
        </p:nvSpPr>
        <p:spPr>
          <a:xfrm>
            <a:off x="463296" y="512064"/>
            <a:ext cx="11155680" cy="5791200"/>
          </a:xfrm>
        </p:spPr>
        <p:txBody>
          <a:bodyPr>
            <a:normAutofit/>
          </a:bodyPr>
          <a:lstStyle/>
          <a:p>
            <a:r>
              <a:rPr lang="en-US" dirty="0">
                <a:latin typeface="Times New Roman" panose="02020603050405020304" pitchFamily="18" charset="0"/>
                <a:cs typeface="Times New Roman" panose="02020603050405020304" pitchFamily="18" charset="0"/>
              </a:rPr>
              <a:t>Charcot eventually converted the Salpetriere into a research hospital </a:t>
            </a:r>
          </a:p>
          <a:p>
            <a:r>
              <a:rPr lang="en-US" dirty="0">
                <a:latin typeface="Times New Roman" panose="02020603050405020304" pitchFamily="18" charset="0"/>
                <a:cs typeface="Times New Roman" panose="02020603050405020304" pitchFamily="18" charset="0"/>
              </a:rPr>
              <a:t>He made a string of important contributions to the understanding of diseases of the nervous system, including mapping out the anatomical–clinical picture of multiple sclerosis.</a:t>
            </a:r>
          </a:p>
          <a:p>
            <a:r>
              <a:rPr lang="en-US" dirty="0">
                <a:latin typeface="Times New Roman" panose="02020603050405020304" pitchFamily="18" charset="0"/>
                <a:cs typeface="Times New Roman" panose="02020603050405020304" pitchFamily="18" charset="0"/>
              </a:rPr>
              <a:t>It was in this context that Charcot became interested in the disease known as hysteria –he concluded that hypnotizability could be used to treat hysteria </a:t>
            </a:r>
          </a:p>
          <a:p>
            <a:r>
              <a:rPr lang="en-US" dirty="0">
                <a:latin typeface="Times New Roman" panose="02020603050405020304" pitchFamily="18" charset="0"/>
                <a:cs typeface="Times New Roman" panose="02020603050405020304" pitchFamily="18" charset="0"/>
              </a:rPr>
              <a:t>He speculated that hysterical symptoms such as paralysis had a rather psychological cause than an organic one</a:t>
            </a:r>
          </a:p>
          <a:p>
            <a:r>
              <a:rPr lang="en-US" dirty="0">
                <a:latin typeface="Times New Roman" panose="02020603050405020304" pitchFamily="18" charset="0"/>
                <a:cs typeface="Times New Roman" panose="02020603050405020304" pitchFamily="18" charset="0"/>
              </a:rPr>
              <a:t>Hysteria as a disease category had been recognized since the ancient Greeks, who used the term to describe the complaints of women -the term derives from the Greek word for uterus</a:t>
            </a:r>
          </a:p>
          <a:p>
            <a:r>
              <a:rPr lang="en-US" dirty="0">
                <a:latin typeface="Times New Roman" panose="02020603050405020304" pitchFamily="18" charset="0"/>
                <a:cs typeface="Times New Roman" panose="02020603050405020304" pitchFamily="18" charset="0"/>
              </a:rPr>
              <a:t>Charcot felt that hysteria, in theory, could occur in both women and men. </a:t>
            </a:r>
          </a:p>
          <a:p>
            <a:endParaRPr lang="en-US" dirty="0"/>
          </a:p>
          <a:p>
            <a:endParaRPr lang="en-US" dirty="0"/>
          </a:p>
          <a:p>
            <a:endParaRPr lang="en-US" dirty="0"/>
          </a:p>
          <a:p>
            <a:endParaRPr lang="en-US" dirty="0"/>
          </a:p>
          <a:p>
            <a:endParaRPr lang="en-US" dirty="0"/>
          </a:p>
          <a:p>
            <a:endParaRPr lang="en-HR" dirty="0"/>
          </a:p>
        </p:txBody>
      </p:sp>
    </p:spTree>
    <p:extLst>
      <p:ext uri="{BB962C8B-B14F-4D97-AF65-F5344CB8AC3E}">
        <p14:creationId xmlns:p14="http://schemas.microsoft.com/office/powerpoint/2010/main" val="2557715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69">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FE3C335-73BD-4F46-8B91-272E7B18E49A}"/>
              </a:ext>
            </a:extLst>
          </p:cNvPr>
          <p:cNvSpPr>
            <a:spLocks noGrp="1"/>
          </p:cNvSpPr>
          <p:nvPr>
            <p:ph type="title"/>
          </p:nvPr>
        </p:nvSpPr>
        <p:spPr>
          <a:xfrm>
            <a:off x="4965430" y="629268"/>
            <a:ext cx="6586491" cy="1286160"/>
          </a:xfrm>
        </p:spPr>
        <p:txBody>
          <a:bodyPr anchor="b">
            <a:normAutofit fontScale="90000"/>
          </a:bodyPr>
          <a:lstStyle/>
          <a:p>
            <a:r>
              <a:rPr lang="en-US" sz="4100" b="1" dirty="0"/>
              <a:t>SIGMUND FREUD (1856–1939) </a:t>
            </a:r>
            <a:br>
              <a:rPr lang="en-US" sz="4100" dirty="0"/>
            </a:br>
            <a:endParaRPr lang="en-HR" sz="4100"/>
          </a:p>
        </p:txBody>
      </p:sp>
      <p:sp>
        <p:nvSpPr>
          <p:cNvPr id="3" name="Content Placeholder 2">
            <a:extLst>
              <a:ext uri="{FF2B5EF4-FFF2-40B4-BE49-F238E27FC236}">
                <a16:creationId xmlns:a16="http://schemas.microsoft.com/office/drawing/2014/main" id="{EB99359A-19F3-8C4B-A24D-4814DEA5D2AB}"/>
              </a:ext>
            </a:extLst>
          </p:cNvPr>
          <p:cNvSpPr>
            <a:spLocks noGrp="1"/>
          </p:cNvSpPr>
          <p:nvPr>
            <p:ph idx="1"/>
          </p:nvPr>
        </p:nvSpPr>
        <p:spPr>
          <a:xfrm>
            <a:off x="5080934" y="2506447"/>
            <a:ext cx="6586489" cy="3785419"/>
          </a:xfrm>
        </p:spPr>
        <p:txBody>
          <a:bodyPr>
            <a:normAutofit/>
          </a:bodyPr>
          <a:lstStyle/>
          <a:p>
            <a:r>
              <a:rPr lang="en-US" sz="2400" dirty="0">
                <a:latin typeface="Times New Roman" panose="02020603050405020304" pitchFamily="18" charset="0"/>
                <a:cs typeface="Times New Roman" panose="02020603050405020304" pitchFamily="18" charset="0"/>
              </a:rPr>
              <a:t>An Austrian </a:t>
            </a:r>
            <a:r>
              <a:rPr lang="en-US" sz="2400" dirty="0">
                <a:solidFill>
                  <a:schemeClr val="tx1">
                    <a:lumMod val="95000"/>
                    <a:lumOff val="5000"/>
                  </a:schemeClr>
                </a:solidFill>
                <a:latin typeface="Times New Roman" panose="02020603050405020304" pitchFamily="18" charset="0"/>
                <a:cs typeface="Times New Roman" panose="02020603050405020304" pitchFamily="18" charset="0"/>
              </a:rPr>
              <a:t>neurologist</a:t>
            </a:r>
            <a:r>
              <a:rPr lang="en-US" sz="2400" dirty="0">
                <a:latin typeface="Times New Roman" panose="02020603050405020304" pitchFamily="18" charset="0"/>
                <a:cs typeface="Times New Roman" panose="02020603050405020304" pitchFamily="18" charset="0"/>
              </a:rPr>
              <a:t> and the founder of psychoanalysis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figure of the Jewish Enlightenment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Freud borrowed from the theories of Charcot, Lie ́beault,and Bernheim and combined them with insights from philosophy and his own clinical work to forge what he termed psychoanalysis</a:t>
            </a:r>
            <a:r>
              <a:rPr lang="en-US" sz="2400" dirty="0"/>
              <a:t>. </a:t>
            </a:r>
          </a:p>
        </p:txBody>
      </p:sp>
      <p:pic>
        <p:nvPicPr>
          <p:cNvPr id="2049" name="Picture 1" descr="page131image46310960">
            <a:extLst>
              <a:ext uri="{FF2B5EF4-FFF2-40B4-BE49-F238E27FC236}">
                <a16:creationId xmlns:a16="http://schemas.microsoft.com/office/drawing/2014/main" id="{1A4A78EE-B06C-F54B-BE11-245FAE8CBF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4075" b="1"/>
          <a:stretch/>
        </p:blipFill>
        <p:spPr bwMode="auto">
          <a:xfrm>
            <a:off x="-24512"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2057" name="Straight Connector 6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53" name="Straight Connector 6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134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A4E1A7-3D84-B64B-9B75-ECA8897F3CC7}"/>
              </a:ext>
            </a:extLst>
          </p:cNvPr>
          <p:cNvSpPr>
            <a:spLocks noGrp="1"/>
          </p:cNvSpPr>
          <p:nvPr>
            <p:ph idx="1"/>
          </p:nvPr>
        </p:nvSpPr>
        <p:spPr>
          <a:xfrm>
            <a:off x="838200" y="1253331"/>
            <a:ext cx="10515600" cy="4351338"/>
          </a:xfrm>
        </p:spPr>
        <p:txBody>
          <a:bodyPr/>
          <a:lstStyle/>
          <a:p>
            <a:r>
              <a:rPr lang="en-US" dirty="0">
                <a:latin typeface="Times New Roman" panose="02020603050405020304" pitchFamily="18" charset="0"/>
                <a:cs typeface="Times New Roman" panose="02020603050405020304" pitchFamily="18" charset="0"/>
              </a:rPr>
              <a:t>In his early years at medical school, Freud was much impressed by the young philosopher Franz Brentano (1838–1917)</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Brentano -act psychology - stressed the importance of motivational factors on human action and argued that human thought and action are dynamic, that is, characterized by direction, intention, and desire -it becomes clear that Brentano sensitized Freud to the importance of motivation and the dynamic character of human cognition and behavior. </a:t>
            </a:r>
          </a:p>
          <a:p>
            <a:endParaRPr lang="en-HR"/>
          </a:p>
        </p:txBody>
      </p:sp>
    </p:spTree>
    <p:extLst>
      <p:ext uri="{BB962C8B-B14F-4D97-AF65-F5344CB8AC3E}">
        <p14:creationId xmlns:p14="http://schemas.microsoft.com/office/powerpoint/2010/main" val="3651377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67D72C-4A2F-224D-B767-E2DC67336451}"/>
              </a:ext>
            </a:extLst>
          </p:cNvPr>
          <p:cNvSpPr>
            <a:spLocks noGrp="1"/>
          </p:cNvSpPr>
          <p:nvPr>
            <p:ph idx="1"/>
          </p:nvPr>
        </p:nvSpPr>
        <p:spPr>
          <a:xfrm>
            <a:off x="838200" y="926592"/>
            <a:ext cx="10515600" cy="5327903"/>
          </a:xfrm>
        </p:spPr>
        <p:txBody>
          <a:bodyPr>
            <a:normAutofit lnSpcReduction="10000"/>
          </a:bodyPr>
          <a:lstStyle/>
          <a:p>
            <a:r>
              <a:rPr lang="en-US" dirty="0">
                <a:latin typeface="Times New Roman" panose="02020603050405020304" pitchFamily="18" charset="0"/>
                <a:cs typeface="Times New Roman" panose="02020603050405020304" pitchFamily="18" charset="0"/>
              </a:rPr>
              <a:t>Freud met and fell in love with Martha Bernays but…a man could not marry until he could show that he was capable of supporting his wife - Freud then decided to become a clinician, specializing in patients with diseases of the nervous system </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He won a 6-month fellowship for the winter of 1885–1886 to study with Charcot in Paris -Charcot had begun to treat hysterics with hypnosis a few years before Freud’s fellowship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Freud took these ideas and Charcot’s technique of hypnosis back with him to Vienna, where he began to fashion his own theory and treatments. He was finally able to marry and settle into his clinical practice. </a:t>
            </a:r>
          </a:p>
          <a:p>
            <a:pPr marL="0" indent="0">
              <a:buNone/>
            </a:pPr>
            <a:endParaRPr lang="en-US" dirty="0"/>
          </a:p>
          <a:p>
            <a:endParaRPr lang="en-US" dirty="0"/>
          </a:p>
          <a:p>
            <a:endParaRPr lang="en-US" dirty="0"/>
          </a:p>
          <a:p>
            <a:endParaRPr lang="en-HR" dirty="0"/>
          </a:p>
        </p:txBody>
      </p:sp>
    </p:spTree>
    <p:extLst>
      <p:ext uri="{BB962C8B-B14F-4D97-AF65-F5344CB8AC3E}">
        <p14:creationId xmlns:p14="http://schemas.microsoft.com/office/powerpoint/2010/main" val="2720055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F08D12-EACE-AE40-8EFB-8F6EB1A4802B}"/>
              </a:ext>
            </a:extLst>
          </p:cNvPr>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Like Charcot, Freud decided to understand the origin of hysteria and find successful treatments. </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Josef Breuer (1842–1925) -related to Freud the curious case of a young woman named Bertha </a:t>
            </a:r>
            <a:r>
              <a:rPr lang="en-US" dirty="0" err="1">
                <a:latin typeface="Times New Roman" panose="02020603050405020304" pitchFamily="18" charset="0"/>
                <a:cs typeface="Times New Roman" panose="02020603050405020304" pitchFamily="18" charset="0"/>
              </a:rPr>
              <a:t>Pappenheim</a:t>
            </a:r>
            <a:r>
              <a:rPr lang="en-US" dirty="0">
                <a:latin typeface="Times New Roman" panose="02020603050405020304" pitchFamily="18" charset="0"/>
                <a:cs typeface="Times New Roman" panose="02020603050405020304" pitchFamily="18" charset="0"/>
              </a:rPr>
              <a:t> (1859–1936) who had come to him for treatment of hysterical symptoms in December 1880</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Breuer discovered that if he could induce Anna O. to talk about her emotions and her father that many of her hysteric symptoms would abate. It was Anna O. who called this her ‘‘talking cure.’’ </a:t>
            </a:r>
          </a:p>
          <a:p>
            <a:endParaRPr lang="en-US" dirty="0"/>
          </a:p>
          <a:p>
            <a:endParaRPr lang="en-US" dirty="0"/>
          </a:p>
          <a:p>
            <a:endParaRPr lang="en-HR" dirty="0"/>
          </a:p>
        </p:txBody>
      </p:sp>
    </p:spTree>
    <p:extLst>
      <p:ext uri="{BB962C8B-B14F-4D97-AF65-F5344CB8AC3E}">
        <p14:creationId xmlns:p14="http://schemas.microsoft.com/office/powerpoint/2010/main" val="1751294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44A4FF-63C9-2748-8A42-902BE0BB8123}"/>
              </a:ext>
            </a:extLst>
          </p:cNvPr>
          <p:cNvSpPr>
            <a:spLocks noGrp="1"/>
          </p:cNvSpPr>
          <p:nvPr>
            <p:ph idx="1"/>
          </p:nvPr>
        </p:nvSpPr>
        <p:spPr>
          <a:xfrm>
            <a:off x="838200" y="512064"/>
            <a:ext cx="10515600" cy="5900927"/>
          </a:xfrm>
        </p:spPr>
        <p:txBody>
          <a:bodyPr>
            <a:normAutofit lnSpcReduction="10000"/>
          </a:bodyPr>
          <a:lstStyle/>
          <a:p>
            <a:r>
              <a:rPr lang="en-US" dirty="0">
                <a:latin typeface="Times New Roman" panose="02020603050405020304" pitchFamily="18" charset="0"/>
                <a:cs typeface="Times New Roman" panose="02020603050405020304" pitchFamily="18" charset="0"/>
              </a:rPr>
              <a:t>Breuer and Freud -</a:t>
            </a:r>
            <a:r>
              <a:rPr lang="en-US" i="1" dirty="0">
                <a:latin typeface="Times New Roman" panose="02020603050405020304" pitchFamily="18" charset="0"/>
                <a:cs typeface="Times New Roman" panose="02020603050405020304" pitchFamily="18" charset="0"/>
              </a:rPr>
              <a:t>Studies on Hysteria (</a:t>
            </a:r>
            <a:r>
              <a:rPr lang="en-US" dirty="0">
                <a:latin typeface="Times New Roman" panose="02020603050405020304" pitchFamily="18" charset="0"/>
                <a:cs typeface="Times New Roman" panose="02020603050405020304" pitchFamily="18" charset="0"/>
              </a:rPr>
              <a:t>1895)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technique of free association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1896, Freud’s father died -intense self-analysis</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dream analysis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His analysis revealed to him that he had wished for his father’s removal as a child so that he, Freud, could possess his mother for his own pleasure</a:t>
            </a:r>
          </a:p>
          <a:p>
            <a:endParaRPr lang="en-US"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The Interpretation of Dreams </a:t>
            </a:r>
            <a:r>
              <a:rPr lang="en-HR">
                <a:latin typeface="Times New Roman" panose="02020603050405020304" pitchFamily="18" charset="0"/>
                <a:cs typeface="Times New Roman" panose="02020603050405020304" pitchFamily="18" charset="0"/>
              </a:rPr>
              <a:t>(1900) </a:t>
            </a:r>
          </a:p>
          <a:p>
            <a:endParaRPr lang="en-US" dirty="0"/>
          </a:p>
          <a:p>
            <a:endParaRPr lang="en-US" dirty="0"/>
          </a:p>
          <a:p>
            <a:endParaRPr lang="en-US" dirty="0"/>
          </a:p>
          <a:p>
            <a:endParaRPr lang="en-HR"/>
          </a:p>
        </p:txBody>
      </p:sp>
    </p:spTree>
    <p:extLst>
      <p:ext uri="{BB962C8B-B14F-4D97-AF65-F5344CB8AC3E}">
        <p14:creationId xmlns:p14="http://schemas.microsoft.com/office/powerpoint/2010/main" val="2355491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E6EC01-8617-8940-8A41-AC17C1DB0C44}"/>
              </a:ext>
            </a:extLst>
          </p:cNvPr>
          <p:cNvSpPr>
            <a:spLocks noGrp="1"/>
          </p:cNvSpPr>
          <p:nvPr>
            <p:ph idx="1"/>
          </p:nvPr>
        </p:nvSpPr>
        <p:spPr>
          <a:xfrm>
            <a:off x="402336" y="368808"/>
            <a:ext cx="11387328" cy="6120384"/>
          </a:xfrm>
        </p:spPr>
        <p:txBody>
          <a:bodyPr>
            <a:normAutofit fontScale="92500"/>
          </a:bodyPr>
          <a:lstStyle/>
          <a:p>
            <a:r>
              <a:rPr lang="en-US" dirty="0">
                <a:latin typeface="Times New Roman" panose="02020603050405020304" pitchFamily="18" charset="0"/>
                <a:cs typeface="Times New Roman" panose="02020603050405020304" pitchFamily="18" charset="0"/>
              </a:rPr>
              <a:t>After 1900, a small group of Jewish intellectuals began to gather around Freud and met at Freud’s home every week as the Wednesday Psychological Society to discuss psychoanalysis. (Otto Rank, Alfred Adler and Wilhelm Stekel)</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Carl Jung and Ludwig Binswanger visited from Switzerland -the first non-Jews to join the psychoanalytic circle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American psychologist William James -the future of psychology lay with Freud’s ideas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World War I brought validation to Freud’s theory of hysteria.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William H. R. Rivers (1864–1922) was among the first to try Freud’s talk therapy with the traumatized victims of the war.</a:t>
            </a:r>
          </a:p>
          <a:p>
            <a:endParaRPr lang="en-US"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p>
          <a:p>
            <a:endParaRPr lang="en-HR" dirty="0"/>
          </a:p>
        </p:txBody>
      </p:sp>
    </p:spTree>
    <p:extLst>
      <p:ext uri="{BB962C8B-B14F-4D97-AF65-F5344CB8AC3E}">
        <p14:creationId xmlns:p14="http://schemas.microsoft.com/office/powerpoint/2010/main" val="980807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31901-F266-3045-B121-8F66084A12A1}"/>
              </a:ext>
            </a:extLst>
          </p:cNvPr>
          <p:cNvSpPr>
            <a:spLocks noGrp="1"/>
          </p:cNvSpPr>
          <p:nvPr>
            <p:ph type="title"/>
          </p:nvPr>
        </p:nvSpPr>
        <p:spPr>
          <a:xfrm>
            <a:off x="838200" y="645541"/>
            <a:ext cx="10515600" cy="1325563"/>
          </a:xfrm>
        </p:spPr>
        <p:txBody>
          <a:bodyPr/>
          <a:lstStyle/>
          <a:p>
            <a:r>
              <a:rPr lang="en-US" b="1" dirty="0">
                <a:latin typeface="Times New Roman" panose="02020603050405020304" pitchFamily="18" charset="0"/>
                <a:cs typeface="Times New Roman" panose="02020603050405020304" pitchFamily="18" charset="0"/>
              </a:rPr>
              <a:t>Therapeutic Nihilism </a:t>
            </a:r>
            <a:br>
              <a:rPr lang="en-US" dirty="0"/>
            </a:br>
            <a:endParaRPr lang="en-HR"/>
          </a:p>
        </p:txBody>
      </p:sp>
      <p:sp>
        <p:nvSpPr>
          <p:cNvPr id="3" name="Content Placeholder 2">
            <a:extLst>
              <a:ext uri="{FF2B5EF4-FFF2-40B4-BE49-F238E27FC236}">
                <a16:creationId xmlns:a16="http://schemas.microsoft.com/office/drawing/2014/main" id="{2E625952-CC74-994D-AA3E-E5CE01E5F1AC}"/>
              </a:ext>
            </a:extLst>
          </p:cNvPr>
          <p:cNvSpPr>
            <a:spLocks noGrp="1"/>
          </p:cNvSpPr>
          <p:nvPr>
            <p:ph idx="1"/>
          </p:nvPr>
        </p:nvSpPr>
        <p:spPr>
          <a:xfrm>
            <a:off x="838200" y="1690688"/>
            <a:ext cx="10515600" cy="4351338"/>
          </a:xfrm>
        </p:spPr>
        <p:txBody>
          <a:bodyPr/>
          <a:lstStyle/>
          <a:p>
            <a:r>
              <a:rPr lang="en-US" dirty="0">
                <a:latin typeface="Times New Roman" panose="02020603050405020304" pitchFamily="18" charset="0"/>
                <a:cs typeface="Times New Roman" panose="02020603050405020304" pitchFamily="18" charset="0"/>
              </a:rPr>
              <a:t>The lack of effective treatments and the inadequacy of theory helped create an atmosphere in which psychological approaches could be tried. </a:t>
            </a:r>
          </a:p>
          <a:p>
            <a:r>
              <a:rPr lang="en-US" dirty="0">
                <a:latin typeface="Times New Roman" panose="02020603050405020304" pitchFamily="18" charset="0"/>
                <a:cs typeface="Times New Roman" panose="02020603050405020304" pitchFamily="18" charset="0"/>
              </a:rPr>
              <a:t>A new generation of leaders among the alienists began to change the name of their specialty to psychiatry. </a:t>
            </a:r>
          </a:p>
          <a:p>
            <a:r>
              <a:rPr lang="en-US" dirty="0">
                <a:latin typeface="Times New Roman" panose="02020603050405020304" pitchFamily="18" charset="0"/>
                <a:cs typeface="Times New Roman" panose="02020603050405020304" pitchFamily="18" charset="0"/>
              </a:rPr>
              <a:t>It was in this spirit that some leaders of the new psychiatry invited experimental psychologists to be staff members of asylums. </a:t>
            </a:r>
          </a:p>
          <a:p>
            <a:r>
              <a:rPr lang="en-US" dirty="0">
                <a:latin typeface="Times New Roman" panose="02020603050405020304" pitchFamily="18" charset="0"/>
                <a:cs typeface="Times New Roman" panose="02020603050405020304" pitchFamily="18" charset="0"/>
              </a:rPr>
              <a:t>the crisis in psychiatry helped create an atmosphere of receptivity to psychological theories of mental disorders and to treatments based in those theories. </a:t>
            </a:r>
          </a:p>
          <a:p>
            <a:endParaRPr lang="en-HR" dirty="0"/>
          </a:p>
        </p:txBody>
      </p:sp>
    </p:spTree>
    <p:extLst>
      <p:ext uri="{BB962C8B-B14F-4D97-AF65-F5344CB8AC3E}">
        <p14:creationId xmlns:p14="http://schemas.microsoft.com/office/powerpoint/2010/main" val="4040628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A6148-2871-AC43-9DF5-9394C632EC83}"/>
              </a:ext>
            </a:extLst>
          </p:cNvPr>
          <p:cNvSpPr>
            <a:spLocks noGrp="1"/>
          </p:cNvSpPr>
          <p:nvPr>
            <p:ph type="title"/>
          </p:nvPr>
        </p:nvSpPr>
        <p:spPr>
          <a:xfrm>
            <a:off x="838200" y="681037"/>
            <a:ext cx="10515600" cy="1325563"/>
          </a:xfrm>
        </p:spPr>
        <p:txBody>
          <a:bodyPr>
            <a:normAutofit fontScale="90000"/>
          </a:bodyPr>
          <a:lstStyle/>
          <a:p>
            <a:r>
              <a:rPr lang="en-US" b="1" dirty="0">
                <a:latin typeface="Times New Roman" panose="02020603050405020304" pitchFamily="18" charset="0"/>
                <a:cs typeface="Times New Roman" panose="02020603050405020304" pitchFamily="18" charset="0"/>
              </a:rPr>
              <a:t>Psychologists, Psychoanalysis, and Mental Health in America </a:t>
            </a:r>
            <a:br>
              <a:rPr lang="en-US" dirty="0"/>
            </a:br>
            <a:endParaRPr lang="en-HR"/>
          </a:p>
        </p:txBody>
      </p:sp>
      <p:sp>
        <p:nvSpPr>
          <p:cNvPr id="3" name="Content Placeholder 2">
            <a:extLst>
              <a:ext uri="{FF2B5EF4-FFF2-40B4-BE49-F238E27FC236}">
                <a16:creationId xmlns:a16="http://schemas.microsoft.com/office/drawing/2014/main" id="{D1AFD299-7470-E543-A580-A185AAE58F07}"/>
              </a:ext>
            </a:extLst>
          </p:cNvPr>
          <p:cNvSpPr>
            <a:spLocks noGrp="1"/>
          </p:cNvSpPr>
          <p:nvPr>
            <p:ph idx="1"/>
          </p:nvPr>
        </p:nvSpPr>
        <p:spPr>
          <a:xfrm>
            <a:off x="838200" y="2006600"/>
            <a:ext cx="10515600" cy="4540503"/>
          </a:xfrm>
        </p:spPr>
        <p:txBody>
          <a:bodyPr>
            <a:normAutofit lnSpcReduction="10000"/>
          </a:bodyPr>
          <a:lstStyle/>
          <a:p>
            <a:r>
              <a:rPr lang="en-US" dirty="0">
                <a:latin typeface="Times New Roman" panose="02020603050405020304" pitchFamily="18" charset="0"/>
                <a:cs typeface="Times New Roman" panose="02020603050405020304" pitchFamily="18" charset="0"/>
              </a:rPr>
              <a:t>The Boston School of Psychotherapy –the geographical center for psychological developments -a group of loosely affiliated men from various professions -all of these men were engaged in the private practice of psychotherapy in the Boston area, in addition to practicing their regular medical specialties </a:t>
            </a:r>
          </a:p>
          <a:p>
            <a:r>
              <a:rPr lang="en-US" dirty="0">
                <a:latin typeface="Times New Roman" panose="02020603050405020304" pitchFamily="18" charset="0"/>
                <a:cs typeface="Times New Roman" panose="02020603050405020304" pitchFamily="18" charset="0"/>
              </a:rPr>
              <a:t>In 1906, together with his assistant, Samuel Mc- Comb and several physician members of the Boston School, Worcester began holding meetings open to anyone who wanted help with moral or psychological problems. </a:t>
            </a:r>
          </a:p>
          <a:p>
            <a:r>
              <a:rPr lang="en-US" dirty="0">
                <a:latin typeface="Times New Roman" panose="02020603050405020304" pitchFamily="18" charset="0"/>
                <a:cs typeface="Times New Roman" panose="02020603050405020304" pitchFamily="18" charset="0"/>
              </a:rPr>
              <a:t>The Emmanuel Movement was critical for making literate Americans aware of the new phenomenon of psychotherapy. </a:t>
            </a:r>
          </a:p>
          <a:p>
            <a:endParaRPr lang="en-US" dirty="0"/>
          </a:p>
          <a:p>
            <a:endParaRPr lang="en-US" dirty="0"/>
          </a:p>
          <a:p>
            <a:endParaRPr lang="en-US" dirty="0"/>
          </a:p>
          <a:p>
            <a:endParaRPr lang="en-US" dirty="0"/>
          </a:p>
          <a:p>
            <a:endParaRPr lang="en-HR" dirty="0"/>
          </a:p>
        </p:txBody>
      </p:sp>
    </p:spTree>
    <p:extLst>
      <p:ext uri="{BB962C8B-B14F-4D97-AF65-F5344CB8AC3E}">
        <p14:creationId xmlns:p14="http://schemas.microsoft.com/office/powerpoint/2010/main" val="977342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CFE4C-4590-874F-9754-0D88C4B18596}"/>
              </a:ext>
            </a:extLst>
          </p:cNvPr>
          <p:cNvSpPr>
            <a:spLocks noGrp="1"/>
          </p:cNvSpPr>
          <p:nvPr>
            <p:ph type="title"/>
          </p:nvPr>
        </p:nvSpPr>
        <p:spPr/>
        <p:txBody>
          <a:bodyPr/>
          <a:lstStyle/>
          <a:p>
            <a:r>
              <a:rPr lang="en-HR">
                <a:latin typeface="Times New Roman" panose="02020603050405020304" pitchFamily="18" charset="0"/>
                <a:cs typeface="Times New Roman" panose="02020603050405020304" pitchFamily="18" charset="0"/>
              </a:rPr>
              <a:t>Important figures in Ameica </a:t>
            </a:r>
          </a:p>
        </p:txBody>
      </p:sp>
      <p:sp>
        <p:nvSpPr>
          <p:cNvPr id="3" name="Content Placeholder 2">
            <a:extLst>
              <a:ext uri="{FF2B5EF4-FFF2-40B4-BE49-F238E27FC236}">
                <a16:creationId xmlns:a16="http://schemas.microsoft.com/office/drawing/2014/main" id="{B65BA891-A108-A349-B7FF-25F77F517081}"/>
              </a:ext>
            </a:extLst>
          </p:cNvPr>
          <p:cNvSpPr>
            <a:spLocks noGrp="1"/>
          </p:cNvSpPr>
          <p:nvPr>
            <p:ph idx="1"/>
          </p:nvPr>
        </p:nvSpPr>
        <p:spPr>
          <a:xfrm>
            <a:off x="838200" y="1971929"/>
            <a:ext cx="10515600" cy="4351338"/>
          </a:xfrm>
        </p:spPr>
        <p:txBody>
          <a:bodyPr/>
          <a:lstStyle/>
          <a:p>
            <a:r>
              <a:rPr lang="en-US" dirty="0">
                <a:latin typeface="Times New Roman" panose="02020603050405020304" pitchFamily="18" charset="0"/>
                <a:cs typeface="Times New Roman" panose="02020603050405020304" pitchFamily="18" charset="0"/>
              </a:rPr>
              <a:t>Boris Sidis (1867–1923)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Ivory Franz (1874– 1933)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Grace Kent (1875–1973)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Frederic Lyman Wells (1884–1964) </a:t>
            </a:r>
          </a:p>
          <a:p>
            <a:endParaRPr lang="en-US" dirty="0">
              <a:latin typeface="Times New Roman" panose="02020603050405020304" pitchFamily="18" charset="0"/>
              <a:cs typeface="Times New Roman" panose="02020603050405020304" pitchFamily="18" charset="0"/>
            </a:endParaRPr>
          </a:p>
          <a:p>
            <a:endParaRPr lang="en-HR"/>
          </a:p>
        </p:txBody>
      </p:sp>
    </p:spTree>
    <p:extLst>
      <p:ext uri="{BB962C8B-B14F-4D97-AF65-F5344CB8AC3E}">
        <p14:creationId xmlns:p14="http://schemas.microsoft.com/office/powerpoint/2010/main" val="3375148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4643B9-B0FF-0E44-BDED-E19CA2BA614C}"/>
              </a:ext>
            </a:extLst>
          </p:cNvPr>
          <p:cNvSpPr>
            <a:spLocks noGrp="1"/>
          </p:cNvSpPr>
          <p:nvPr>
            <p:ph idx="1"/>
          </p:nvPr>
        </p:nvSpPr>
        <p:spPr>
          <a:xfrm>
            <a:off x="838200" y="1740281"/>
            <a:ext cx="10515600" cy="4351338"/>
          </a:xfrm>
        </p:spPr>
        <p:txBody>
          <a:bodyPr/>
          <a:lstStyle/>
          <a:p>
            <a:r>
              <a:rPr lang="en-US" dirty="0">
                <a:latin typeface="Times New Roman" panose="02020603050405020304" pitchFamily="18" charset="0"/>
                <a:cs typeface="Times New Roman" panose="02020603050405020304" pitchFamily="18" charset="0"/>
              </a:rPr>
              <a:t>The 19th-century medical theories of mental function and dysfunction in Europe and the United States became foundational for the 20th- century psychological theories of mind and its disorders.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Psychological thought and practices have had a place in medicine since the early modern period. </a:t>
            </a:r>
          </a:p>
          <a:p>
            <a:endParaRPr lang="en-HR"/>
          </a:p>
        </p:txBody>
      </p:sp>
    </p:spTree>
    <p:extLst>
      <p:ext uri="{BB962C8B-B14F-4D97-AF65-F5344CB8AC3E}">
        <p14:creationId xmlns:p14="http://schemas.microsoft.com/office/powerpoint/2010/main" val="2022432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2DB13-50E8-8D4F-9448-89748A1D0E26}"/>
              </a:ext>
            </a:extLst>
          </p:cNvPr>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BOUNDARIES BETWEEN PSYCHOLOGY AND MEDICINE </a:t>
            </a:r>
            <a:br>
              <a:rPr lang="en-US" dirty="0">
                <a:latin typeface="Times New Roman" panose="02020603050405020304" pitchFamily="18" charset="0"/>
                <a:cs typeface="Times New Roman" panose="02020603050405020304" pitchFamily="18" charset="0"/>
              </a:rPr>
            </a:br>
            <a:endParaRPr lang="en-HR">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92F3D3B-8CC9-E441-B028-C6622AD18D23}"/>
              </a:ext>
            </a:extLst>
          </p:cNvPr>
          <p:cNvSpPr>
            <a:spLocks noGrp="1"/>
          </p:cNvSpPr>
          <p:nvPr>
            <p:ph idx="1"/>
          </p:nvPr>
        </p:nvSpPr>
        <p:spPr>
          <a:xfrm>
            <a:off x="457200" y="1690688"/>
            <a:ext cx="11277600" cy="6217920"/>
          </a:xfrm>
        </p:spPr>
        <p:txBody>
          <a:bodyPr>
            <a:normAutofit/>
          </a:bodyPr>
          <a:lstStyle/>
          <a:p>
            <a:r>
              <a:rPr lang="en-US" dirty="0">
                <a:latin typeface="Times New Roman" panose="02020603050405020304" pitchFamily="18" charset="0"/>
                <a:cs typeface="Times New Roman" panose="02020603050405020304" pitchFamily="18" charset="0"/>
              </a:rPr>
              <a:t>As psychologists developed expertise relevant to medicine and mental health, the boundaries among medicine, psychiatry, and psychology had to be negotiated </a:t>
            </a:r>
          </a:p>
          <a:p>
            <a:r>
              <a:rPr lang="en-US" dirty="0">
                <a:latin typeface="Times New Roman" panose="02020603050405020304" pitchFamily="18" charset="0"/>
                <a:cs typeface="Times New Roman" panose="02020603050405020304" pitchFamily="18" charset="0"/>
              </a:rPr>
              <a:t>Psychosomatic medicine </a:t>
            </a:r>
          </a:p>
          <a:p>
            <a:r>
              <a:rPr lang="en-US" dirty="0">
                <a:latin typeface="Times New Roman" panose="02020603050405020304" pitchFamily="18" charset="0"/>
                <a:cs typeface="Times New Roman" panose="02020603050405020304" pitchFamily="18" charset="0"/>
              </a:rPr>
              <a:t>Mental testing in medical settings became controversial in this period. The difficulty arose over who was the expert psychiatrist or psychologist -psy-chiatrists saw psychological testing as a potential threat </a:t>
            </a:r>
          </a:p>
          <a:p>
            <a:r>
              <a:rPr lang="en-US" dirty="0">
                <a:latin typeface="Times New Roman" panose="02020603050405020304" pitchFamily="18" charset="0"/>
                <a:cs typeface="Times New Roman" panose="02020603050405020304" pitchFamily="18" charset="0"/>
              </a:rPr>
              <a:t>By the 1930s, psychologists were more welcome in medical settings, where they were expected to provide a useful service to medicine through their testing regimes -had to define their boundaries with psychoanalysis </a:t>
            </a:r>
          </a:p>
          <a:p>
            <a:endParaRPr lang="en-US" dirty="0"/>
          </a:p>
          <a:p>
            <a:endParaRPr lang="en-US" dirty="0"/>
          </a:p>
          <a:p>
            <a:endParaRPr lang="en-US" dirty="0"/>
          </a:p>
          <a:p>
            <a:endParaRPr lang="en-HR" dirty="0"/>
          </a:p>
        </p:txBody>
      </p:sp>
    </p:spTree>
    <p:extLst>
      <p:ext uri="{BB962C8B-B14F-4D97-AF65-F5344CB8AC3E}">
        <p14:creationId xmlns:p14="http://schemas.microsoft.com/office/powerpoint/2010/main" val="692619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85ED3-DBF7-CB45-8204-057BD11D0DFF}"/>
              </a:ext>
            </a:extLst>
          </p:cNvPr>
          <p:cNvSpPr>
            <a:spLocks noGrp="1"/>
          </p:cNvSpPr>
          <p:nvPr>
            <p:ph idx="1"/>
          </p:nvPr>
        </p:nvSpPr>
        <p:spPr>
          <a:xfrm>
            <a:off x="838200" y="853440"/>
            <a:ext cx="10515600" cy="5323523"/>
          </a:xfrm>
        </p:spPr>
        <p:txBody>
          <a:bodyPr/>
          <a:lstStyle/>
          <a:p>
            <a:r>
              <a:rPr lang="en-US" dirty="0">
                <a:latin typeface="Times New Roman" panose="02020603050405020304" pitchFamily="18" charset="0"/>
                <a:cs typeface="Times New Roman" panose="02020603050405020304" pitchFamily="18" charset="0"/>
              </a:rPr>
              <a:t>psychologists refused to accept psychoanalysis as part of their own field and retreated into scientism, claiming that psychoanalysis was unscientific and establishing ever greater distance between psychology and personal experience by inventing apparatus, designing tests, and focusing on only objective and observable aspects of the human experience. </a:t>
            </a:r>
          </a:p>
          <a:p>
            <a:r>
              <a:rPr lang="en-US" dirty="0">
                <a:latin typeface="Times New Roman" panose="02020603050405020304" pitchFamily="18" charset="0"/>
                <a:cs typeface="Times New Roman" panose="02020603050405020304" pitchFamily="18" charset="0"/>
              </a:rPr>
              <a:t>By the early 1940s, psychoanalysis had become so popular that it threatened to eclipse scientific psychology entirely in the popular mind.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Psychologists decided to subject psychoanalysis to the cold, objective gaze of psychological science. </a:t>
            </a:r>
          </a:p>
          <a:p>
            <a:endParaRPr lang="en-US" dirty="0"/>
          </a:p>
          <a:p>
            <a:endParaRPr lang="en-HR" dirty="0"/>
          </a:p>
        </p:txBody>
      </p:sp>
    </p:spTree>
    <p:extLst>
      <p:ext uri="{BB962C8B-B14F-4D97-AF65-F5344CB8AC3E}">
        <p14:creationId xmlns:p14="http://schemas.microsoft.com/office/powerpoint/2010/main" val="993673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1D7DF-2A99-804E-A1C6-284298D6FEE8}"/>
              </a:ext>
            </a:extLst>
          </p:cNvPr>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Psychologists, Psychoanalysis, and Mental Health in India </a:t>
            </a:r>
            <a:br>
              <a:rPr lang="en-US" dirty="0"/>
            </a:br>
            <a:endParaRPr lang="en-HR"/>
          </a:p>
        </p:txBody>
      </p:sp>
      <p:sp>
        <p:nvSpPr>
          <p:cNvPr id="3" name="Content Placeholder 2">
            <a:extLst>
              <a:ext uri="{FF2B5EF4-FFF2-40B4-BE49-F238E27FC236}">
                <a16:creationId xmlns:a16="http://schemas.microsoft.com/office/drawing/2014/main" id="{7B677439-84F0-4B42-B308-F1C2C399F90E}"/>
              </a:ext>
            </a:extLst>
          </p:cNvPr>
          <p:cNvSpPr>
            <a:spLocks noGrp="1"/>
          </p:cNvSpPr>
          <p:nvPr>
            <p:ph idx="1"/>
          </p:nvPr>
        </p:nvSpPr>
        <p:spPr>
          <a:xfrm>
            <a:off x="838200" y="1690688"/>
            <a:ext cx="10515600" cy="5721223"/>
          </a:xfrm>
        </p:spPr>
        <p:txBody>
          <a:bodyPr/>
          <a:lstStyle/>
          <a:p>
            <a:r>
              <a:rPr lang="en-US" dirty="0">
                <a:latin typeface="Times New Roman" panose="02020603050405020304" pitchFamily="18" charset="0"/>
                <a:cs typeface="Times New Roman" panose="02020603050405020304" pitchFamily="18" charset="0"/>
              </a:rPr>
              <a:t>Psychoanalysis was pioneered in India by Girindrasekhar Bose (1887–1953), a psychiatrist and psychologist, at the University of Calcutta.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She developed a psychoanalysis that reflected the different forms that Indian families take and the intense relationship between mother and son characteristic of many Hindu families.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Through his influence and the many people he trained, psychoanalysis remained strong in India, with such critical figures in the postwar era as Sudhir Kakar (b. 1938) and Ashis Nandy (b. 1937). </a:t>
            </a:r>
          </a:p>
          <a:p>
            <a:endParaRPr lang="en-HR" dirty="0"/>
          </a:p>
        </p:txBody>
      </p:sp>
    </p:spTree>
    <p:extLst>
      <p:ext uri="{BB962C8B-B14F-4D97-AF65-F5344CB8AC3E}">
        <p14:creationId xmlns:p14="http://schemas.microsoft.com/office/powerpoint/2010/main" val="3552386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31791-5B65-FF41-A505-87FCD0E49BDB}"/>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Psychoanalysis in Argentina </a:t>
            </a:r>
            <a:br>
              <a:rPr lang="en-US" dirty="0"/>
            </a:br>
            <a:endParaRPr lang="en-HR"/>
          </a:p>
        </p:txBody>
      </p:sp>
      <p:sp>
        <p:nvSpPr>
          <p:cNvPr id="3" name="Content Placeholder 2">
            <a:extLst>
              <a:ext uri="{FF2B5EF4-FFF2-40B4-BE49-F238E27FC236}">
                <a16:creationId xmlns:a16="http://schemas.microsoft.com/office/drawing/2014/main" id="{ECF9120F-EC30-6849-88F1-CE07F6D868A2}"/>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Psychoanalysis gained a following in Argentina in the 1920s and 1930s, when a small group of mental health professionals incorporated psychoanalytic approaches into their clinical work. </a:t>
            </a:r>
          </a:p>
          <a:p>
            <a:endParaRPr lang="en-HR"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the 1940s, a new movement arose that saw psychoanalysis as a way to subvert the mainstream approach and undermine the fascist government. This was also a period when many Jewish analysts fled Germany and Austria to avoid the Nazis. Several of these e ́migre ́ analysts ended up in Argentina, where they had a modest influence on the further development of psychoanalysis. </a:t>
            </a:r>
          </a:p>
          <a:p>
            <a:endParaRPr lang="en-HR" dirty="0"/>
          </a:p>
        </p:txBody>
      </p:sp>
    </p:spTree>
    <p:extLst>
      <p:ext uri="{BB962C8B-B14F-4D97-AF65-F5344CB8AC3E}">
        <p14:creationId xmlns:p14="http://schemas.microsoft.com/office/powerpoint/2010/main" val="1463900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0960F4-4476-7444-B271-07C91B41AE92}"/>
              </a:ext>
            </a:extLst>
          </p:cNvPr>
          <p:cNvSpPr>
            <a:spLocks noGrp="1"/>
          </p:cNvSpPr>
          <p:nvPr>
            <p:ph idx="1"/>
          </p:nvPr>
        </p:nvSpPr>
        <p:spPr>
          <a:xfrm>
            <a:off x="838200" y="1753203"/>
            <a:ext cx="10515600" cy="4351338"/>
          </a:xfrm>
        </p:spPr>
        <p:txBody>
          <a:bodyPr/>
          <a:lstStyle/>
          <a:p>
            <a:r>
              <a:rPr lang="en-US" dirty="0">
                <a:latin typeface="Times New Roman" panose="02020603050405020304" pitchFamily="18" charset="0"/>
                <a:cs typeface="Times New Roman" panose="02020603050405020304" pitchFamily="18" charset="0"/>
              </a:rPr>
              <a:t>He highlighted the critical importance of the irrational in human motivation </a:t>
            </a:r>
          </a:p>
          <a:p>
            <a:r>
              <a:rPr lang="en-US" dirty="0">
                <a:latin typeface="Times New Roman" panose="02020603050405020304" pitchFamily="18" charset="0"/>
                <a:cs typeface="Times New Roman" panose="02020603050405020304" pitchFamily="18" charset="0"/>
              </a:rPr>
              <a:t>Introduced the powerful concept of a dynamic unconscious that gives shape to everyday actions and reactions </a:t>
            </a:r>
          </a:p>
          <a:p>
            <a:r>
              <a:rPr lang="en-US" dirty="0">
                <a:latin typeface="Times New Roman" panose="02020603050405020304" pitchFamily="18" charset="0"/>
                <a:cs typeface="Times New Roman" panose="02020603050405020304" pitchFamily="18" charset="0"/>
              </a:rPr>
              <a:t>Freud’s theories gave people of the 20th century a language and a conceptual framework for understanding and describing the human condition</a:t>
            </a:r>
          </a:p>
          <a:p>
            <a:r>
              <a:rPr lang="en-US" dirty="0">
                <a:latin typeface="Times New Roman" panose="02020603050405020304" pitchFamily="18" charset="0"/>
                <a:cs typeface="Times New Roman" panose="02020603050405020304" pitchFamily="18" charset="0"/>
              </a:rPr>
              <a:t>His work made the 20th century, and our own time, the age of psychology. </a:t>
            </a:r>
          </a:p>
          <a:p>
            <a:endParaRPr lang="en-HR"/>
          </a:p>
        </p:txBody>
      </p:sp>
      <p:sp>
        <p:nvSpPr>
          <p:cNvPr id="4" name="TextBox 3">
            <a:extLst>
              <a:ext uri="{FF2B5EF4-FFF2-40B4-BE49-F238E27FC236}">
                <a16:creationId xmlns:a16="http://schemas.microsoft.com/office/drawing/2014/main" id="{0CFD4E95-635E-DC4A-AA4C-4915774CA586}"/>
              </a:ext>
            </a:extLst>
          </p:cNvPr>
          <p:cNvSpPr txBox="1"/>
          <p:nvPr/>
        </p:nvSpPr>
        <p:spPr>
          <a:xfrm>
            <a:off x="838200" y="753459"/>
            <a:ext cx="4538472" cy="584775"/>
          </a:xfrm>
          <a:prstGeom prst="rect">
            <a:avLst/>
          </a:prstGeom>
          <a:noFill/>
        </p:spPr>
        <p:txBody>
          <a:bodyPr wrap="square" rtlCol="0">
            <a:spAutoFit/>
          </a:bodyPr>
          <a:lstStyle/>
          <a:p>
            <a:r>
              <a:rPr lang="en-HR" sz="3200">
                <a:latin typeface="Times New Roman" panose="02020603050405020304" pitchFamily="18" charset="0"/>
                <a:cs typeface="Times New Roman" panose="02020603050405020304" pitchFamily="18" charset="0"/>
              </a:rPr>
              <a:t>FREUD summary:</a:t>
            </a:r>
          </a:p>
        </p:txBody>
      </p:sp>
    </p:spTree>
    <p:extLst>
      <p:ext uri="{BB962C8B-B14F-4D97-AF65-F5344CB8AC3E}">
        <p14:creationId xmlns:p14="http://schemas.microsoft.com/office/powerpoint/2010/main" val="14749299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C583C-D27F-B640-ADD4-8D30813586AE}"/>
              </a:ext>
            </a:extLst>
          </p:cNvPr>
          <p:cNvSpPr>
            <a:spLocks noGrp="1"/>
          </p:cNvSpPr>
          <p:nvPr>
            <p:ph idx="1"/>
          </p:nvPr>
        </p:nvSpPr>
        <p:spPr/>
        <p:txBody>
          <a:bodyPr/>
          <a:lstStyle/>
          <a:p>
            <a:pPr marL="0" indent="0">
              <a:buNone/>
            </a:pPr>
            <a:r>
              <a:rPr lang="en-HR">
                <a:latin typeface="Times New Roman" panose="02020603050405020304" pitchFamily="18" charset="0"/>
                <a:cs typeface="Times New Roman" panose="02020603050405020304" pitchFamily="18" charset="0"/>
              </a:rPr>
              <a:t>Thank you for your attention!</a:t>
            </a:r>
            <a:r>
              <a:rPr lang="en-HR"/>
              <a:t> </a:t>
            </a:r>
          </a:p>
        </p:txBody>
      </p:sp>
    </p:spTree>
    <p:extLst>
      <p:ext uri="{BB962C8B-B14F-4D97-AF65-F5344CB8AC3E}">
        <p14:creationId xmlns:p14="http://schemas.microsoft.com/office/powerpoint/2010/main" val="3311851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DB72D-804D-894F-A2FC-2B655B3B5445}"/>
              </a:ext>
            </a:extLst>
          </p:cNvPr>
          <p:cNvSpPr>
            <a:spLocks noGrp="1"/>
          </p:cNvSpPr>
          <p:nvPr>
            <p:ph idx="1"/>
          </p:nvPr>
        </p:nvSpPr>
        <p:spPr>
          <a:xfrm>
            <a:off x="838200" y="1253331"/>
            <a:ext cx="10515600" cy="4351338"/>
          </a:xfrm>
        </p:spPr>
        <p:txBody>
          <a:bodyPr/>
          <a:lstStyle/>
          <a:p>
            <a:endParaRPr lang="en-US" dirty="0"/>
          </a:p>
          <a:p>
            <a:r>
              <a:rPr lang="en-US" dirty="0">
                <a:latin typeface="Times New Roman" panose="02020603050405020304" pitchFamily="18" charset="0"/>
                <a:cs typeface="Times New Roman" panose="02020603050405020304" pitchFamily="18" charset="0"/>
              </a:rPr>
              <a:t>As concepts of mental disorders changed with the advent of Enlightenment ideas, the notion that madness may be due to loss of reason brought a new focus on the mind.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Treatments took on a new cast as reform movements that began in the late 18th century in England and France spread to other sites, including North America. </a:t>
            </a:r>
          </a:p>
          <a:p>
            <a:endParaRPr lang="en-HR"/>
          </a:p>
          <a:p>
            <a:endParaRPr lang="en-HR"/>
          </a:p>
        </p:txBody>
      </p:sp>
    </p:spTree>
    <p:extLst>
      <p:ext uri="{BB962C8B-B14F-4D97-AF65-F5344CB8AC3E}">
        <p14:creationId xmlns:p14="http://schemas.microsoft.com/office/powerpoint/2010/main" val="1074369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968F2-8AC9-CB42-9D35-9728D8E1005E}"/>
              </a:ext>
            </a:extLst>
          </p:cNvPr>
          <p:cNvSpPr>
            <a:spLocks noGrp="1"/>
          </p:cNvSpPr>
          <p:nvPr>
            <p:ph idx="1"/>
          </p:nvPr>
        </p:nvSpPr>
        <p:spPr>
          <a:xfrm>
            <a:off x="838200" y="1253331"/>
            <a:ext cx="10515600" cy="4351338"/>
          </a:xfrm>
        </p:spPr>
        <p:txBody>
          <a:bodyPr>
            <a:normAutofit fontScale="92500"/>
          </a:bodyPr>
          <a:lstStyle/>
          <a:p>
            <a:r>
              <a:rPr lang="en-US" dirty="0">
                <a:latin typeface="Times New Roman" panose="02020603050405020304" pitchFamily="18" charset="0"/>
                <a:cs typeface="Times New Roman" panose="02020603050405020304" pitchFamily="18" charset="0"/>
              </a:rPr>
              <a:t>Vincenzo Chiarugi (Italy, 1970s) -outlawed the use of chains to restrain patients and introduced more humane treatment.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Philippe Pinel (France, </a:t>
            </a:r>
            <a:r>
              <a:rPr lang="en-HR" dirty="0">
                <a:latin typeface="Times New Roman" panose="02020603050405020304" pitchFamily="18" charset="0"/>
                <a:cs typeface="Times New Roman" panose="02020603050405020304" pitchFamily="18" charset="0"/>
              </a:rPr>
              <a:t>1745–1826) -</a:t>
            </a:r>
            <a:r>
              <a:rPr lang="en-US" dirty="0">
                <a:latin typeface="Times New Roman" panose="02020603050405020304" pitchFamily="18" charset="0"/>
                <a:cs typeface="Times New Roman" panose="02020603050405020304" pitchFamily="18" charset="0"/>
              </a:rPr>
              <a:t>instituted a new regime of treatment in which many patients were released from their shackles and treated as reasonable humans, able, with help, to regain their faculties of reason.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York Retreat -William Tuke (England, 1732–1822), Patients were expected to act reasonably and contribute their labor by completing household tasks. </a:t>
            </a:r>
          </a:p>
          <a:p>
            <a:endParaRPr lang="en-US" dirty="0"/>
          </a:p>
          <a:p>
            <a:endParaRPr lang="en-US" dirty="0"/>
          </a:p>
          <a:p>
            <a:endParaRPr lang="en-US" dirty="0"/>
          </a:p>
          <a:p>
            <a:endParaRPr lang="en-HR" dirty="0"/>
          </a:p>
        </p:txBody>
      </p:sp>
    </p:spTree>
    <p:extLst>
      <p:ext uri="{BB962C8B-B14F-4D97-AF65-F5344CB8AC3E}">
        <p14:creationId xmlns:p14="http://schemas.microsoft.com/office/powerpoint/2010/main" val="21860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AF8A03-FF6E-6A4E-90D8-EED48EDEBACF}"/>
              </a:ext>
            </a:extLst>
          </p:cNvPr>
          <p:cNvSpPr>
            <a:spLocks noGrp="1"/>
          </p:cNvSpPr>
          <p:nvPr>
            <p:ph idx="1"/>
          </p:nvPr>
        </p:nvSpPr>
        <p:spPr>
          <a:xfrm>
            <a:off x="838200" y="1167987"/>
            <a:ext cx="10515600" cy="4351338"/>
          </a:xfrm>
        </p:spPr>
        <p:txBody>
          <a:bodyPr>
            <a:normAutofit/>
          </a:bodyPr>
          <a:lstStyle/>
          <a:p>
            <a:pPr marL="0" indent="0">
              <a:buNone/>
            </a:pPr>
            <a:endParaRPr lang="en-US" dirty="0"/>
          </a:p>
          <a:p>
            <a:r>
              <a:rPr lang="en-US" dirty="0">
                <a:latin typeface="Times New Roman" panose="02020603050405020304" pitchFamily="18" charset="0"/>
                <a:cs typeface="Times New Roman" panose="02020603050405020304" pitchFamily="18" charset="0"/>
              </a:rPr>
              <a:t>Alienists -the physicians who led the efforts to treat the insane -this word was used because it was believed that the cause of mental disorders was becoming alienated from one’s reason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Benjamin Rush (1745–1813) -began using treatments inspired by Enlightenment ideas, including novel forms of restraint such as the crib, in which patients had to lie still as there was no room to move. The thought was that as patients calmed down, they would gradually be restored to their senses and their reason would return. </a:t>
            </a:r>
          </a:p>
          <a:p>
            <a:endParaRPr lang="en-US" dirty="0"/>
          </a:p>
          <a:p>
            <a:endParaRPr lang="en-US" dirty="0"/>
          </a:p>
          <a:p>
            <a:endParaRPr lang="en-HR"/>
          </a:p>
        </p:txBody>
      </p:sp>
    </p:spTree>
    <p:extLst>
      <p:ext uri="{BB962C8B-B14F-4D97-AF65-F5344CB8AC3E}">
        <p14:creationId xmlns:p14="http://schemas.microsoft.com/office/powerpoint/2010/main" val="721266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36F34E-5DA7-2546-B543-C145ADC5A2C3}"/>
              </a:ext>
            </a:extLst>
          </p:cNvPr>
          <p:cNvSpPr>
            <a:spLocks noGrp="1"/>
          </p:cNvSpPr>
          <p:nvPr>
            <p:ph idx="1"/>
          </p:nvPr>
        </p:nvSpPr>
        <p:spPr>
          <a:xfrm>
            <a:off x="838200" y="716280"/>
            <a:ext cx="10515600" cy="5425439"/>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By the 1830s, moral treatment was the standard treatment approach in most of the asylums. Many patients were able to return to their families. With success, however, came problems.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By the last third of the 19th century, such institutions began to be overwhelmed with an increase in patient population and a decrease in support from private and public sources.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Moral treatment devolved into simple palliative care where patients were fed and perhaps allowed to walk outside once a day.</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By the end of the 19th century, except in a few private and expensive institutions, the majority of asylums had become warehouses of the insane. </a:t>
            </a:r>
          </a:p>
          <a:p>
            <a:endParaRPr lang="en-US" dirty="0"/>
          </a:p>
          <a:p>
            <a:endParaRPr lang="en-US" dirty="0"/>
          </a:p>
          <a:p>
            <a:endParaRPr lang="en-HR"/>
          </a:p>
        </p:txBody>
      </p:sp>
    </p:spTree>
    <p:extLst>
      <p:ext uri="{BB962C8B-B14F-4D97-AF65-F5344CB8AC3E}">
        <p14:creationId xmlns:p14="http://schemas.microsoft.com/office/powerpoint/2010/main" val="1735479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F061CE-6A06-E44E-A572-D4F6332B26E0}"/>
              </a:ext>
            </a:extLst>
          </p:cNvPr>
          <p:cNvSpPr>
            <a:spLocks noGrp="1"/>
          </p:cNvSpPr>
          <p:nvPr>
            <p:ph idx="1"/>
          </p:nvPr>
        </p:nvSpPr>
        <p:spPr>
          <a:xfrm>
            <a:off x="838200" y="1155795"/>
            <a:ext cx="10515600" cy="4351338"/>
          </a:xfrm>
        </p:spPr>
        <p:txBody>
          <a:bodyPr/>
          <a:lstStyle/>
          <a:p>
            <a:r>
              <a:rPr lang="en-US" dirty="0">
                <a:latin typeface="Times New Roman" panose="02020603050405020304" pitchFamily="18" charset="0"/>
                <a:cs typeface="Times New Roman" panose="02020603050405020304" pitchFamily="18" charset="0"/>
              </a:rPr>
              <a:t>Although many theories of the etiology and treatment of mental disorder were proposed by alienists in this period, few had any major impact, leading historians of psychiatry to refer to this time as an era of </a:t>
            </a:r>
            <a:r>
              <a:rPr lang="en-US" b="1" dirty="0">
                <a:latin typeface="Times New Roman" panose="02020603050405020304" pitchFamily="18" charset="0"/>
                <a:cs typeface="Times New Roman" panose="02020603050405020304" pitchFamily="18" charset="0"/>
              </a:rPr>
              <a:t>therapeutic nihilism -</a:t>
            </a:r>
            <a:r>
              <a:rPr lang="en-US" dirty="0">
                <a:latin typeface="Times New Roman" panose="02020603050405020304" pitchFamily="18" charset="0"/>
                <a:cs typeface="Times New Roman" panose="02020603050405020304" pitchFamily="18" charset="0"/>
              </a:rPr>
              <a:t>absence of belief in the possibility of developing effective treatment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was the opening that Freud stepped into with the theory and treatment that he called psychoanalysis. </a:t>
            </a:r>
          </a:p>
          <a:p>
            <a:endParaRPr lang="en-US" b="1" dirty="0">
              <a:latin typeface="Times New Roman" panose="02020603050405020304" pitchFamily="18" charset="0"/>
              <a:cs typeface="Times New Roman" panose="02020603050405020304" pitchFamily="18" charset="0"/>
            </a:endParaRPr>
          </a:p>
          <a:p>
            <a:endParaRPr lang="en-US" dirty="0"/>
          </a:p>
          <a:p>
            <a:endParaRPr lang="en-HR"/>
          </a:p>
        </p:txBody>
      </p:sp>
    </p:spTree>
    <p:extLst>
      <p:ext uri="{BB962C8B-B14F-4D97-AF65-F5344CB8AC3E}">
        <p14:creationId xmlns:p14="http://schemas.microsoft.com/office/powerpoint/2010/main" val="2292825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11392-58D1-FA4F-B4A4-389BB38CFE7D}"/>
              </a:ext>
            </a:extLst>
          </p:cNvPr>
          <p:cNvSpPr>
            <a:spLocks noGrp="1"/>
          </p:cNvSpPr>
          <p:nvPr>
            <p:ph type="title"/>
          </p:nvPr>
        </p:nvSpPr>
        <p:spPr>
          <a:xfrm>
            <a:off x="838200" y="695864"/>
            <a:ext cx="10515600" cy="1325563"/>
          </a:xfrm>
        </p:spPr>
        <p:txBody>
          <a:bodyPr/>
          <a:lstStyle/>
          <a:p>
            <a:r>
              <a:rPr lang="en-US" b="1" dirty="0">
                <a:latin typeface="Times New Roman" panose="02020603050405020304" pitchFamily="18" charset="0"/>
                <a:cs typeface="Times New Roman" panose="02020603050405020304" pitchFamily="18" charset="0"/>
              </a:rPr>
              <a:t>FROM MESMERISM TO HYPNOSIS </a:t>
            </a:r>
            <a:br>
              <a:rPr lang="en-US" dirty="0">
                <a:latin typeface="Times New Roman" panose="02020603050405020304" pitchFamily="18" charset="0"/>
                <a:cs typeface="Times New Roman" panose="02020603050405020304" pitchFamily="18" charset="0"/>
              </a:rPr>
            </a:br>
            <a:endParaRPr lang="en-HR">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14BC16C-AB35-1640-8F61-528E2839A089}"/>
              </a:ext>
            </a:extLst>
          </p:cNvPr>
          <p:cNvSpPr>
            <a:spLocks noGrp="1"/>
          </p:cNvSpPr>
          <p:nvPr>
            <p:ph idx="1"/>
          </p:nvPr>
        </p:nvSpPr>
        <p:spPr>
          <a:xfrm>
            <a:off x="838200" y="2216499"/>
            <a:ext cx="10515600" cy="4351338"/>
          </a:xfrm>
        </p:spPr>
        <p:txBody>
          <a:bodyPr/>
          <a:lstStyle/>
          <a:p>
            <a:r>
              <a:rPr lang="en-HR">
                <a:latin typeface="Times New Roman" panose="02020603050405020304" pitchFamily="18" charset="0"/>
                <a:cs typeface="Times New Roman" panose="02020603050405020304" pitchFamily="18" charset="0"/>
              </a:rPr>
              <a:t>Franz Anton Mesmer -</a:t>
            </a:r>
            <a:r>
              <a:rPr lang="en-US" dirty="0">
                <a:latin typeface="Times New Roman" panose="02020603050405020304" pitchFamily="18" charset="0"/>
                <a:cs typeface="Times New Roman" panose="02020603050405020304" pitchFamily="18" charset="0"/>
              </a:rPr>
              <a:t>just as there are tides in the ocean affected by celestial motion, so must there be tides in the human body also affected by the movement of planets and stars -‘‘animal magnetism’’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He explored how one could manipulate animal magnetism to treat illnesses-mesmerism or somnambulism was eventually renamed hypnotism. </a:t>
            </a:r>
          </a:p>
          <a:p>
            <a:endParaRPr lang="en-US" dirty="0"/>
          </a:p>
          <a:p>
            <a:pPr marL="0" indent="0">
              <a:buNone/>
            </a:pPr>
            <a:endParaRPr lang="en-US" dirty="0"/>
          </a:p>
          <a:p>
            <a:endParaRPr lang="en-HR"/>
          </a:p>
        </p:txBody>
      </p:sp>
    </p:spTree>
    <p:extLst>
      <p:ext uri="{BB962C8B-B14F-4D97-AF65-F5344CB8AC3E}">
        <p14:creationId xmlns:p14="http://schemas.microsoft.com/office/powerpoint/2010/main" val="621764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BEC94-C96F-874C-AABF-CC7801C462CE}"/>
              </a:ext>
            </a:extLst>
          </p:cNvPr>
          <p:cNvSpPr>
            <a:spLocks noGrp="1"/>
          </p:cNvSpPr>
          <p:nvPr>
            <p:ph type="title"/>
          </p:nvPr>
        </p:nvSpPr>
        <p:spPr>
          <a:xfrm>
            <a:off x="3300984" y="528637"/>
            <a:ext cx="8891016" cy="1325563"/>
          </a:xfrm>
        </p:spPr>
        <p:txBody>
          <a:bodyPr>
            <a:normAutofit fontScale="90000"/>
          </a:bodyPr>
          <a:lstStyle/>
          <a:p>
            <a:r>
              <a:rPr lang="en-US" b="1" dirty="0">
                <a:latin typeface="Times New Roman" panose="02020603050405020304" pitchFamily="18" charset="0"/>
                <a:cs typeface="Times New Roman" panose="02020603050405020304" pitchFamily="18" charset="0"/>
              </a:rPr>
              <a:t>CHARCOT: THE NAPOLEON OF THE NEUROSES </a:t>
            </a:r>
            <a:br>
              <a:rPr lang="en-US" dirty="0"/>
            </a:br>
            <a:endParaRPr lang="en-HR"/>
          </a:p>
        </p:txBody>
      </p:sp>
      <p:sp>
        <p:nvSpPr>
          <p:cNvPr id="3" name="Content Placeholder 2">
            <a:extLst>
              <a:ext uri="{FF2B5EF4-FFF2-40B4-BE49-F238E27FC236}">
                <a16:creationId xmlns:a16="http://schemas.microsoft.com/office/drawing/2014/main" id="{F4C6A4E3-E909-284A-9121-9D155F89A6DE}"/>
              </a:ext>
            </a:extLst>
          </p:cNvPr>
          <p:cNvSpPr>
            <a:spLocks noGrp="1"/>
          </p:cNvSpPr>
          <p:nvPr>
            <p:ph idx="1"/>
          </p:nvPr>
        </p:nvSpPr>
        <p:spPr>
          <a:xfrm>
            <a:off x="838200" y="3825113"/>
            <a:ext cx="10515600" cy="4351338"/>
          </a:xfrm>
        </p:spPr>
        <p:txBody>
          <a:bodyPr/>
          <a:lstStyle/>
          <a:p>
            <a:r>
              <a:rPr lang="en-US" dirty="0">
                <a:latin typeface="Times New Roman" panose="02020603050405020304" pitchFamily="18" charset="0"/>
                <a:cs typeface="Times New Roman" panose="02020603050405020304" pitchFamily="18" charset="0"/>
              </a:rPr>
              <a:t>Jean Martin Charcot (1825–1893) -became the director of the Salpe- triere in 1862 - a chronic care facility </a:t>
            </a:r>
          </a:p>
          <a:p>
            <a:r>
              <a:rPr lang="en-US" dirty="0">
                <a:latin typeface="Times New Roman" panose="02020603050405020304" pitchFamily="18" charset="0"/>
                <a:cs typeface="Times New Roman" panose="02020603050405020304" pitchFamily="18" charset="0"/>
              </a:rPr>
              <a:t>Trained as a neurologist and internist, Charcot has been described as one of the best known clinicians of the second half of the 19th century. </a:t>
            </a:r>
          </a:p>
          <a:p>
            <a:endParaRPr lang="en-HR" dirty="0"/>
          </a:p>
        </p:txBody>
      </p:sp>
      <p:pic>
        <p:nvPicPr>
          <p:cNvPr id="1025" name="Picture 1" descr="page129image46247504">
            <a:extLst>
              <a:ext uri="{FF2B5EF4-FFF2-40B4-BE49-F238E27FC236}">
                <a16:creationId xmlns:a16="http://schemas.microsoft.com/office/drawing/2014/main" id="{CB423E41-8643-6A43-AFBE-BB3C4600CE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032" y="88392"/>
            <a:ext cx="2462784" cy="3340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1218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1935</Words>
  <Application>Microsoft Macintosh PowerPoint</Application>
  <PresentationFormat>Widescreen</PresentationFormat>
  <Paragraphs>145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     The practice of psychology at the interface with medicine</vt:lpstr>
      <vt:lpstr>PowerPoint Presentation</vt:lpstr>
      <vt:lpstr>PowerPoint Presentation</vt:lpstr>
      <vt:lpstr>PowerPoint Presentation</vt:lpstr>
      <vt:lpstr>PowerPoint Presentation</vt:lpstr>
      <vt:lpstr>PowerPoint Presentation</vt:lpstr>
      <vt:lpstr>PowerPoint Presentation</vt:lpstr>
      <vt:lpstr>FROM MESMERISM TO HYPNOSIS  </vt:lpstr>
      <vt:lpstr>CHARCOT: THE NAPOLEON OF THE NEUROSES  </vt:lpstr>
      <vt:lpstr>PowerPoint Presentation</vt:lpstr>
      <vt:lpstr>SIGMUND FREUD (1856–1939)  </vt:lpstr>
      <vt:lpstr>PowerPoint Presentation</vt:lpstr>
      <vt:lpstr>PowerPoint Presentation</vt:lpstr>
      <vt:lpstr>PowerPoint Presentation</vt:lpstr>
      <vt:lpstr>PowerPoint Presentation</vt:lpstr>
      <vt:lpstr>PowerPoint Presentation</vt:lpstr>
      <vt:lpstr>Therapeutic Nihilism  </vt:lpstr>
      <vt:lpstr>Psychologists, Psychoanalysis, and Mental Health in America  </vt:lpstr>
      <vt:lpstr>Important figures in Ameica </vt:lpstr>
      <vt:lpstr>BOUNDARIES BETWEEN PSYCHOLOGY AND MEDICINE  </vt:lpstr>
      <vt:lpstr>PowerPoint Presentation</vt:lpstr>
      <vt:lpstr>Psychologists, Psychoanalysis, and Mental Health in India  </vt:lpstr>
      <vt:lpstr>Psychoanalysis in Argentina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practice of psychology at the interface with medicine</dc:title>
  <dc:creator>lydia17520@outlook.com</dc:creator>
  <cp:lastModifiedBy>Goran Kardum</cp:lastModifiedBy>
  <cp:revision>1</cp:revision>
  <dcterms:created xsi:type="dcterms:W3CDTF">2022-01-19T08:48:24Z</dcterms:created>
  <dcterms:modified xsi:type="dcterms:W3CDTF">2022-01-25T14:15:54Z</dcterms:modified>
</cp:coreProperties>
</file>