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sldIdLst>
    <p:sldId id="256" r:id="rId5"/>
    <p:sldId id="257" r:id="rId6"/>
    <p:sldId id="261" r:id="rId7"/>
    <p:sldId id="259" r:id="rId8"/>
    <p:sldId id="260" r:id="rId9"/>
    <p:sldId id="263" r:id="rId10"/>
    <p:sldId id="264" r:id="rId11"/>
    <p:sldId id="265" r:id="rId12"/>
    <p:sldId id="266" r:id="rId13"/>
    <p:sldId id="267" r:id="rId14"/>
    <p:sldId id="268" r:id="rId15"/>
    <p:sldId id="269" r:id="rId16"/>
    <p:sldId id="270" r:id="rId17"/>
    <p:sldId id="274" r:id="rId18"/>
    <p:sldId id="273" r:id="rId19"/>
    <p:sldId id="271"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0" autoAdjust="0"/>
    <p:restoredTop sz="94660"/>
  </p:normalViewPr>
  <p:slideViewPr>
    <p:cSldViewPr snapToGrid="0">
      <p:cViewPr varScale="1">
        <p:scale>
          <a:sx n="128" d="100"/>
          <a:sy n="128" d="100"/>
        </p:scale>
        <p:origin x="55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D06079-4006-4D4D-904F-E4E3C7563DD0}" type="datetimeFigureOut">
              <a:rPr lang="hr-HR" smtClean="0"/>
              <a:t>27.01.2022.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DC1D0509-2F3B-42F6-BAF5-98BE8BFEB017}" type="slidenum">
              <a:rPr lang="hr-HR" smtClean="0"/>
              <a:t>‹#›</a:t>
            </a:fld>
            <a:endParaRPr lang="hr-H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5409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06079-4006-4D4D-904F-E4E3C7563DD0}" type="datetimeFigureOut">
              <a:rPr lang="hr-HR" smtClean="0"/>
              <a:t>27.01.2022.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DC1D0509-2F3B-42F6-BAF5-98BE8BFEB017}" type="slidenum">
              <a:rPr lang="hr-HR" smtClean="0"/>
              <a:t>‹#›</a:t>
            </a:fld>
            <a:endParaRPr lang="hr-HR"/>
          </a:p>
        </p:txBody>
      </p:sp>
    </p:spTree>
    <p:extLst>
      <p:ext uri="{BB962C8B-B14F-4D97-AF65-F5344CB8AC3E}">
        <p14:creationId xmlns:p14="http://schemas.microsoft.com/office/powerpoint/2010/main" val="4285749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06079-4006-4D4D-904F-E4E3C7563DD0}" type="datetimeFigureOut">
              <a:rPr lang="hr-HR" smtClean="0"/>
              <a:t>27.01.2022.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DC1D0509-2F3B-42F6-BAF5-98BE8BFEB017}" type="slidenum">
              <a:rPr lang="hr-HR" smtClean="0"/>
              <a:t>‹#›</a:t>
            </a:fld>
            <a:endParaRPr lang="hr-HR"/>
          </a:p>
        </p:txBody>
      </p:sp>
    </p:spTree>
    <p:extLst>
      <p:ext uri="{BB962C8B-B14F-4D97-AF65-F5344CB8AC3E}">
        <p14:creationId xmlns:p14="http://schemas.microsoft.com/office/powerpoint/2010/main" val="4157416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06079-4006-4D4D-904F-E4E3C7563DD0}" type="datetimeFigureOut">
              <a:rPr lang="hr-HR" smtClean="0"/>
              <a:t>27.01.2022.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DC1D0509-2F3B-42F6-BAF5-98BE8BFEB017}" type="slidenum">
              <a:rPr lang="hr-HR" smtClean="0"/>
              <a:t>‹#›</a:t>
            </a:fld>
            <a:endParaRPr lang="hr-HR"/>
          </a:p>
        </p:txBody>
      </p:sp>
    </p:spTree>
    <p:extLst>
      <p:ext uri="{BB962C8B-B14F-4D97-AF65-F5344CB8AC3E}">
        <p14:creationId xmlns:p14="http://schemas.microsoft.com/office/powerpoint/2010/main" val="4032193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D06079-4006-4D4D-904F-E4E3C7563DD0}" type="datetimeFigureOut">
              <a:rPr lang="hr-HR" smtClean="0"/>
              <a:t>27.01.2022.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DC1D0509-2F3B-42F6-BAF5-98BE8BFEB017}" type="slidenum">
              <a:rPr lang="hr-HR" smtClean="0"/>
              <a:t>‹#›</a:t>
            </a:fld>
            <a:endParaRPr lang="hr-H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6464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D06079-4006-4D4D-904F-E4E3C7563DD0}" type="datetimeFigureOut">
              <a:rPr lang="hr-HR" smtClean="0"/>
              <a:t>27.01.2022.</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DC1D0509-2F3B-42F6-BAF5-98BE8BFEB017}" type="slidenum">
              <a:rPr lang="hr-HR" smtClean="0"/>
              <a:t>‹#›</a:t>
            </a:fld>
            <a:endParaRPr lang="hr-HR"/>
          </a:p>
        </p:txBody>
      </p:sp>
    </p:spTree>
    <p:extLst>
      <p:ext uri="{BB962C8B-B14F-4D97-AF65-F5344CB8AC3E}">
        <p14:creationId xmlns:p14="http://schemas.microsoft.com/office/powerpoint/2010/main" val="1020829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D06079-4006-4D4D-904F-E4E3C7563DD0}" type="datetimeFigureOut">
              <a:rPr lang="hr-HR" smtClean="0"/>
              <a:t>27.01.2022.</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DC1D0509-2F3B-42F6-BAF5-98BE8BFEB017}" type="slidenum">
              <a:rPr lang="hr-HR" smtClean="0"/>
              <a:t>‹#›</a:t>
            </a:fld>
            <a:endParaRPr lang="hr-HR"/>
          </a:p>
        </p:txBody>
      </p:sp>
    </p:spTree>
    <p:extLst>
      <p:ext uri="{BB962C8B-B14F-4D97-AF65-F5344CB8AC3E}">
        <p14:creationId xmlns:p14="http://schemas.microsoft.com/office/powerpoint/2010/main" val="4223868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D06079-4006-4D4D-904F-E4E3C7563DD0}" type="datetimeFigureOut">
              <a:rPr lang="hr-HR" smtClean="0"/>
              <a:t>27.01.2022.</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DC1D0509-2F3B-42F6-BAF5-98BE8BFEB017}" type="slidenum">
              <a:rPr lang="hr-HR" smtClean="0"/>
              <a:t>‹#›</a:t>
            </a:fld>
            <a:endParaRPr lang="hr-HR"/>
          </a:p>
        </p:txBody>
      </p:sp>
    </p:spTree>
    <p:extLst>
      <p:ext uri="{BB962C8B-B14F-4D97-AF65-F5344CB8AC3E}">
        <p14:creationId xmlns:p14="http://schemas.microsoft.com/office/powerpoint/2010/main" val="443503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5D06079-4006-4D4D-904F-E4E3C7563DD0}" type="datetimeFigureOut">
              <a:rPr lang="hr-HR" smtClean="0"/>
              <a:t>27.01.2022.</a:t>
            </a:fld>
            <a:endParaRPr lang="hr-H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hr-HR"/>
          </a:p>
        </p:txBody>
      </p:sp>
      <p:sp>
        <p:nvSpPr>
          <p:cNvPr id="9" name="Slide Number Placeholder 8"/>
          <p:cNvSpPr>
            <a:spLocks noGrp="1"/>
          </p:cNvSpPr>
          <p:nvPr>
            <p:ph type="sldNum" sz="quarter" idx="12"/>
          </p:nvPr>
        </p:nvSpPr>
        <p:spPr/>
        <p:txBody>
          <a:bodyPr/>
          <a:lstStyle/>
          <a:p>
            <a:fld id="{DC1D0509-2F3B-42F6-BAF5-98BE8BFEB017}" type="slidenum">
              <a:rPr lang="hr-HR" smtClean="0"/>
              <a:t>‹#›</a:t>
            </a:fld>
            <a:endParaRPr lang="hr-HR"/>
          </a:p>
        </p:txBody>
      </p:sp>
    </p:spTree>
    <p:extLst>
      <p:ext uri="{BB962C8B-B14F-4D97-AF65-F5344CB8AC3E}">
        <p14:creationId xmlns:p14="http://schemas.microsoft.com/office/powerpoint/2010/main" val="2382334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405079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5D06079-4006-4D4D-904F-E4E3C7563DD0}" type="datetimeFigureOut">
              <a:rPr lang="hr-HR" smtClean="0"/>
              <a:t>27.01.2022.</a:t>
            </a:fld>
            <a:endParaRPr lang="hr-H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hr-H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C1D0509-2F3B-42F6-BAF5-98BE8BFEB017}" type="slidenum">
              <a:rPr lang="hr-HR" smtClean="0"/>
              <a:t>‹#›</a:t>
            </a:fld>
            <a:endParaRPr lang="hr-HR"/>
          </a:p>
        </p:txBody>
      </p:sp>
    </p:spTree>
    <p:extLst>
      <p:ext uri="{BB962C8B-B14F-4D97-AF65-F5344CB8AC3E}">
        <p14:creationId xmlns:p14="http://schemas.microsoft.com/office/powerpoint/2010/main" val="2062373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1">
              <a:lumMod val="50000"/>
              <a:lumOff val="5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A5D06079-4006-4D4D-904F-E4E3C7563DD0}" type="datetimeFigureOut">
              <a:rPr lang="hr-HR" smtClean="0"/>
              <a:t>27.01.2022.</a:t>
            </a:fld>
            <a:endParaRPr lang="hr-H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hr-H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C1D0509-2F3B-42F6-BAF5-98BE8BFEB017}" type="slidenum">
              <a:rPr lang="hr-HR" smtClean="0"/>
              <a:t>‹#›</a:t>
            </a:fld>
            <a:endParaRPr lang="hr-HR"/>
          </a:p>
        </p:txBody>
      </p:sp>
    </p:spTree>
    <p:extLst>
      <p:ext uri="{BB962C8B-B14F-4D97-AF65-F5344CB8AC3E}">
        <p14:creationId xmlns:p14="http://schemas.microsoft.com/office/powerpoint/2010/main" val="1821919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5D06079-4006-4D4D-904F-E4E3C7563DD0}" type="datetimeFigureOut">
              <a:rPr lang="hr-HR" smtClean="0"/>
              <a:t>27.01.2022.</a:t>
            </a:fld>
            <a:endParaRPr lang="hr-H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hr-H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C1D0509-2F3B-42F6-BAF5-98BE8BFEB017}" type="slidenum">
              <a:rPr lang="hr-HR" smtClean="0"/>
              <a:t>‹#›</a:t>
            </a:fld>
            <a:endParaRPr lang="hr-H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19633"/>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88952" cy="4970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3130C19-AE29-4F09-9559-234B241A6BE5}"/>
              </a:ext>
            </a:extLst>
          </p:cNvPr>
          <p:cNvSpPr>
            <a:spLocks noGrp="1"/>
          </p:cNvSpPr>
          <p:nvPr>
            <p:ph type="ctrTitle"/>
          </p:nvPr>
        </p:nvSpPr>
        <p:spPr>
          <a:xfrm>
            <a:off x="1097280" y="758952"/>
            <a:ext cx="10058400" cy="3892168"/>
          </a:xfrm>
        </p:spPr>
        <p:txBody>
          <a:bodyPr>
            <a:normAutofit/>
          </a:bodyPr>
          <a:lstStyle/>
          <a:p>
            <a:r>
              <a:rPr lang="hr-HR" dirty="0">
                <a:solidFill>
                  <a:srgbClr val="FFFFFF"/>
                </a:solidFill>
              </a:rPr>
              <a:t>The Century of the self-Part1</a:t>
            </a:r>
          </a:p>
        </p:txBody>
      </p:sp>
      <p:sp>
        <p:nvSpPr>
          <p:cNvPr id="3" name="Subtitle 2">
            <a:extLst>
              <a:ext uri="{FF2B5EF4-FFF2-40B4-BE49-F238E27FC236}">
                <a16:creationId xmlns:a16="http://schemas.microsoft.com/office/drawing/2014/main" id="{3D99221A-3C63-4EF8-BC1D-E21E96AB0570}"/>
              </a:ext>
            </a:extLst>
          </p:cNvPr>
          <p:cNvSpPr>
            <a:spLocks noGrp="1"/>
          </p:cNvSpPr>
          <p:nvPr>
            <p:ph type="subTitle" idx="1"/>
          </p:nvPr>
        </p:nvSpPr>
        <p:spPr>
          <a:xfrm>
            <a:off x="1100051" y="5225240"/>
            <a:ext cx="10058400" cy="1143000"/>
          </a:xfrm>
        </p:spPr>
        <p:txBody>
          <a:bodyPr>
            <a:normAutofit/>
          </a:bodyPr>
          <a:lstStyle/>
          <a:p>
            <a:r>
              <a:rPr lang="hr-HR" dirty="0">
                <a:solidFill>
                  <a:srgbClr val="FFFFFF"/>
                </a:solidFill>
              </a:rPr>
              <a:t>Happiness machines</a:t>
            </a:r>
          </a:p>
        </p:txBody>
      </p:sp>
    </p:spTree>
    <p:extLst>
      <p:ext uri="{BB962C8B-B14F-4D97-AF65-F5344CB8AC3E}">
        <p14:creationId xmlns:p14="http://schemas.microsoft.com/office/powerpoint/2010/main" val="1376907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smoking a cigarette&#10;&#10;Description automatically generated">
            <a:extLst>
              <a:ext uri="{FF2B5EF4-FFF2-40B4-BE49-F238E27FC236}">
                <a16:creationId xmlns:a16="http://schemas.microsoft.com/office/drawing/2014/main" id="{8D7A082F-86CE-4E44-9966-26756AC922EF}"/>
              </a:ext>
            </a:extLst>
          </p:cNvPr>
          <p:cNvPicPr>
            <a:picLocks noChangeAspect="1"/>
          </p:cNvPicPr>
          <p:nvPr/>
        </p:nvPicPr>
        <p:blipFill rotWithShape="1">
          <a:blip r:embed="rId2">
            <a:extLst>
              <a:ext uri="{28A0092B-C50C-407E-A947-70E740481C1C}">
                <a14:useLocalDpi xmlns:a14="http://schemas.microsoft.com/office/drawing/2010/main" val="0"/>
              </a:ext>
            </a:extLst>
          </a:blip>
          <a:srcRect t="4231" b="12692"/>
          <a:stretch/>
        </p:blipFill>
        <p:spPr>
          <a:xfrm>
            <a:off x="20" y="10"/>
            <a:ext cx="12191980" cy="6857990"/>
          </a:xfrm>
          <a:prstGeom prst="rect">
            <a:avLst/>
          </a:prstGeom>
        </p:spPr>
      </p:pic>
    </p:spTree>
    <p:extLst>
      <p:ext uri="{BB962C8B-B14F-4D97-AF65-F5344CB8AC3E}">
        <p14:creationId xmlns:p14="http://schemas.microsoft.com/office/powerpoint/2010/main" val="3458142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38BD592-6439-4EB3-B629-6C2E44792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235447-D0A3-4972-9AB4-4BD86A9327B6}"/>
              </a:ext>
            </a:extLst>
          </p:cNvPr>
          <p:cNvSpPr>
            <a:spLocks noGrp="1"/>
          </p:cNvSpPr>
          <p:nvPr>
            <p:ph type="title"/>
          </p:nvPr>
        </p:nvSpPr>
        <p:spPr>
          <a:xfrm flipV="1">
            <a:off x="7226423" y="213064"/>
            <a:ext cx="4110255" cy="64361"/>
          </a:xfrm>
        </p:spPr>
        <p:txBody>
          <a:bodyPr>
            <a:normAutofit fontScale="90000"/>
          </a:bodyPr>
          <a:lstStyle/>
          <a:p>
            <a:endParaRPr lang="hr-HR" dirty="0"/>
          </a:p>
        </p:txBody>
      </p:sp>
      <p:cxnSp>
        <p:nvCxnSpPr>
          <p:cNvPr id="12" name="Straight Connector 11">
            <a:extLst>
              <a:ext uri="{FF2B5EF4-FFF2-40B4-BE49-F238E27FC236}">
                <a16:creationId xmlns:a16="http://schemas.microsoft.com/office/drawing/2014/main" id="{F265B927-6638-4D61-901B-BCEC69234E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0046138-61DD-428E-B952-E07BF543DC63}"/>
              </a:ext>
            </a:extLst>
          </p:cNvPr>
          <p:cNvSpPr>
            <a:spLocks noGrp="1"/>
          </p:cNvSpPr>
          <p:nvPr>
            <p:ph idx="1"/>
          </p:nvPr>
        </p:nvSpPr>
        <p:spPr>
          <a:xfrm>
            <a:off x="4974770" y="1739371"/>
            <a:ext cx="6604880" cy="3379257"/>
          </a:xfrm>
        </p:spPr>
        <p:txBody>
          <a:bodyPr>
            <a:normAutofit fontScale="92500" lnSpcReduction="10000"/>
          </a:bodyPr>
          <a:lstStyle/>
          <a:p>
            <a:pPr marL="0" indent="0">
              <a:buNone/>
            </a:pPr>
            <a:r>
              <a:rPr lang="hr-HR" dirty="0"/>
              <a:t>After the event sales of cigarrette rose</a:t>
            </a:r>
          </a:p>
          <a:p>
            <a:pPr marL="0" indent="0">
              <a:buNone/>
            </a:pPr>
            <a:r>
              <a:rPr lang="hr-HR" dirty="0"/>
              <a:t>By staging the memorable and emotional event ,Bernays made smoking for women socially acceptable </a:t>
            </a:r>
          </a:p>
          <a:p>
            <a:pPr marL="0" indent="0">
              <a:buNone/>
            </a:pPr>
            <a:r>
              <a:rPr lang="hr-HR" dirty="0"/>
              <a:t>Bernays created the idea if the woman smoked that made her independent and powerful, the idea still presist today</a:t>
            </a:r>
          </a:p>
          <a:p>
            <a:pPr marL="0" indent="0">
              <a:buNone/>
            </a:pPr>
            <a:r>
              <a:rPr lang="hr-HR" dirty="0"/>
              <a:t>Afterwards Bernay had a revelation that people can behave irrationality if you linked the products with their emotional desires and feelings</a:t>
            </a:r>
          </a:p>
          <a:p>
            <a:pPr marL="0" indent="0">
              <a:buNone/>
            </a:pPr>
            <a:r>
              <a:rPr lang="hr-HR" dirty="0"/>
              <a:t>The act that made women independent by smoking is irrational,but it made them feel independent</a:t>
            </a:r>
          </a:p>
        </p:txBody>
      </p:sp>
      <p:sp>
        <p:nvSpPr>
          <p:cNvPr id="14" name="Rectangle 13">
            <a:extLst>
              <a:ext uri="{FF2B5EF4-FFF2-40B4-BE49-F238E27FC236}">
                <a16:creationId xmlns:a16="http://schemas.microsoft.com/office/drawing/2014/main" id="{E936E5B2-B32D-4A68-9672-F3BCD01C23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F57E2A8E-E27F-4938-9358-22037CA28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descr="A picture containing text, newspaper&#10;&#10;Description automatically generated">
            <a:extLst>
              <a:ext uri="{FF2B5EF4-FFF2-40B4-BE49-F238E27FC236}">
                <a16:creationId xmlns:a16="http://schemas.microsoft.com/office/drawing/2014/main" id="{B98CB7FF-97C2-4917-8CAA-C07CC6D6D0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900" y="769943"/>
            <a:ext cx="3769810" cy="4911766"/>
          </a:xfrm>
          <a:prstGeom prst="rect">
            <a:avLst/>
          </a:prstGeom>
        </p:spPr>
      </p:pic>
    </p:spTree>
    <p:extLst>
      <p:ext uri="{BB962C8B-B14F-4D97-AF65-F5344CB8AC3E}">
        <p14:creationId xmlns:p14="http://schemas.microsoft.com/office/powerpoint/2010/main" val="914883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E1C63-5279-4B00-9F3B-65522AE63CDD}"/>
              </a:ext>
            </a:extLst>
          </p:cNvPr>
          <p:cNvSpPr>
            <a:spLocks noGrp="1"/>
          </p:cNvSpPr>
          <p:nvPr>
            <p:ph type="title"/>
          </p:nvPr>
        </p:nvSpPr>
        <p:spPr/>
        <p:txBody>
          <a:bodyPr/>
          <a:lstStyle/>
          <a:p>
            <a:endParaRPr lang="hr-HR"/>
          </a:p>
        </p:txBody>
      </p:sp>
      <p:sp>
        <p:nvSpPr>
          <p:cNvPr id="3" name="Content Placeholder 2">
            <a:extLst>
              <a:ext uri="{FF2B5EF4-FFF2-40B4-BE49-F238E27FC236}">
                <a16:creationId xmlns:a16="http://schemas.microsoft.com/office/drawing/2014/main" id="{8F2931EE-18EF-4603-9531-BEEB3D685172}"/>
              </a:ext>
            </a:extLst>
          </p:cNvPr>
          <p:cNvSpPr>
            <a:spLocks noGrp="1"/>
          </p:cNvSpPr>
          <p:nvPr>
            <p:ph idx="1"/>
          </p:nvPr>
        </p:nvSpPr>
        <p:spPr>
          <a:xfrm>
            <a:off x="1066800" y="1819101"/>
            <a:ext cx="10058400" cy="4023360"/>
          </a:xfrm>
        </p:spPr>
        <p:txBody>
          <a:bodyPr/>
          <a:lstStyle/>
          <a:p>
            <a:r>
              <a:rPr lang="hr-HR" dirty="0"/>
              <a:t>”Mans desires need to overshadow mans needs”</a:t>
            </a:r>
          </a:p>
          <a:p>
            <a:r>
              <a:rPr lang="hr-HR" dirty="0"/>
              <a:t>Products arent advertised for their functional or practical value but rather because of the feeling they envoke in people</a:t>
            </a:r>
          </a:p>
          <a:p>
            <a:r>
              <a:rPr lang="hr-HR" dirty="0"/>
              <a:t>Products potrayed by celebrities or actors</a:t>
            </a:r>
          </a:p>
          <a:p>
            <a:r>
              <a:rPr lang="hr-HR" dirty="0"/>
              <a:t>Products placement in movies</a:t>
            </a:r>
          </a:p>
          <a:p>
            <a:r>
              <a:rPr lang="hr-HR" dirty="0"/>
              <a:t>Cars-symbols of male sexualities</a:t>
            </a:r>
          </a:p>
          <a:p>
            <a:r>
              <a:rPr lang="hr-HR" dirty="0"/>
              <a:t>Bernays made  psychologyst to issue the report that certain products are good for you and pretended that they were independent studies</a:t>
            </a:r>
          </a:p>
          <a:p>
            <a:r>
              <a:rPr lang="hr-HR" dirty="0"/>
              <a:t>Fashion shows ( clothing is an expression of character and personality)</a:t>
            </a:r>
          </a:p>
          <a:p>
            <a:endParaRPr lang="hr-HR" dirty="0"/>
          </a:p>
        </p:txBody>
      </p:sp>
    </p:spTree>
    <p:extLst>
      <p:ext uri="{BB962C8B-B14F-4D97-AF65-F5344CB8AC3E}">
        <p14:creationId xmlns:p14="http://schemas.microsoft.com/office/powerpoint/2010/main" val="1815229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FA4A8-5283-4C86-93B4-98B14A2C69BB}"/>
              </a:ext>
            </a:extLst>
          </p:cNvPr>
          <p:cNvSpPr>
            <a:spLocks noGrp="1"/>
          </p:cNvSpPr>
          <p:nvPr>
            <p:ph type="title"/>
          </p:nvPr>
        </p:nvSpPr>
        <p:spPr/>
        <p:txBody>
          <a:bodyPr/>
          <a:lstStyle/>
          <a:p>
            <a:endParaRPr lang="hr-HR"/>
          </a:p>
        </p:txBody>
      </p:sp>
      <p:sp>
        <p:nvSpPr>
          <p:cNvPr id="3" name="Content Placeholder 2">
            <a:extLst>
              <a:ext uri="{FF2B5EF4-FFF2-40B4-BE49-F238E27FC236}">
                <a16:creationId xmlns:a16="http://schemas.microsoft.com/office/drawing/2014/main" id="{17340644-5A7F-42B0-B109-80CA993116B6}"/>
              </a:ext>
            </a:extLst>
          </p:cNvPr>
          <p:cNvSpPr>
            <a:spLocks noGrp="1"/>
          </p:cNvSpPr>
          <p:nvPr>
            <p:ph idx="1"/>
          </p:nvPr>
        </p:nvSpPr>
        <p:spPr/>
        <p:txBody>
          <a:bodyPr/>
          <a:lstStyle/>
          <a:p>
            <a:r>
              <a:rPr lang="hr-HR" dirty="0"/>
              <a:t>Citizens became consumers</a:t>
            </a:r>
          </a:p>
          <a:p>
            <a:r>
              <a:rPr lang="hr-HR" dirty="0"/>
              <a:t>Bernay told that ordinary people should  buy shares from the banks that he represented</a:t>
            </a:r>
          </a:p>
          <a:p>
            <a:r>
              <a:rPr lang="hr-HR" dirty="0"/>
              <a:t>Persuaded 34 famous film stars to visit the white house so  for the first time politics became involved with the public relations</a:t>
            </a:r>
          </a:p>
        </p:txBody>
      </p:sp>
    </p:spTree>
    <p:extLst>
      <p:ext uri="{BB962C8B-B14F-4D97-AF65-F5344CB8AC3E}">
        <p14:creationId xmlns:p14="http://schemas.microsoft.com/office/powerpoint/2010/main" val="431728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5" name="Picture 4" descr="A picture containing text, outdoor, grass, person&#10;&#10;Description automatically generated">
            <a:extLst>
              <a:ext uri="{FF2B5EF4-FFF2-40B4-BE49-F238E27FC236}">
                <a16:creationId xmlns:a16="http://schemas.microsoft.com/office/drawing/2014/main" id="{1B8EA5DD-A755-4ED6-B2DE-F483F3FB1D9E}"/>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p:spPr>
      </p:pic>
      <p:cxnSp>
        <p:nvCxnSpPr>
          <p:cNvPr id="10" name="Straight Connector 9">
            <a:extLst>
              <a:ext uri="{FF2B5EF4-FFF2-40B4-BE49-F238E27FC236}">
                <a16:creationId xmlns:a16="http://schemas.microsoft.com/office/drawing/2014/main" id="{D234663B-5BFF-482A-865A-27F31AF098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5E9043F-7CD7-41B6-956F-152E13A1B3A1}"/>
              </a:ext>
            </a:extLst>
          </p:cNvPr>
          <p:cNvSpPr>
            <a:spLocks noGrp="1"/>
          </p:cNvSpPr>
          <p:nvPr>
            <p:ph type="title"/>
          </p:nvPr>
        </p:nvSpPr>
        <p:spPr>
          <a:xfrm>
            <a:off x="1097280" y="286603"/>
            <a:ext cx="10058400" cy="1450757"/>
          </a:xfrm>
        </p:spPr>
        <p:txBody>
          <a:bodyPr>
            <a:normAutofit/>
          </a:bodyPr>
          <a:lstStyle/>
          <a:p>
            <a:r>
              <a:rPr lang="hr-HR">
                <a:solidFill>
                  <a:schemeClr val="tx1"/>
                </a:solidFill>
              </a:rPr>
              <a:t>Collapsed market</a:t>
            </a:r>
          </a:p>
        </p:txBody>
      </p:sp>
      <p:sp>
        <p:nvSpPr>
          <p:cNvPr id="3" name="Content Placeholder 2">
            <a:extLst>
              <a:ext uri="{FF2B5EF4-FFF2-40B4-BE49-F238E27FC236}">
                <a16:creationId xmlns:a16="http://schemas.microsoft.com/office/drawing/2014/main" id="{C25A0FF1-15D2-4D7A-8DD4-5F8DA2A2D5D8}"/>
              </a:ext>
            </a:extLst>
          </p:cNvPr>
          <p:cNvSpPr>
            <a:spLocks noGrp="1"/>
          </p:cNvSpPr>
          <p:nvPr>
            <p:ph idx="1"/>
          </p:nvPr>
        </p:nvSpPr>
        <p:spPr>
          <a:xfrm>
            <a:off x="1097280" y="1845734"/>
            <a:ext cx="10058400" cy="4023360"/>
          </a:xfrm>
        </p:spPr>
        <p:txBody>
          <a:bodyPr>
            <a:normAutofit/>
          </a:bodyPr>
          <a:lstStyle/>
          <a:p>
            <a:r>
              <a:rPr lang="hr-HR" dirty="0">
                <a:solidFill>
                  <a:schemeClr val="tx1"/>
                </a:solidFill>
              </a:rPr>
              <a:t>29 of October 1929</a:t>
            </a:r>
          </a:p>
          <a:p>
            <a:r>
              <a:rPr lang="hr-HR" dirty="0">
                <a:solidFill>
                  <a:schemeClr val="tx1"/>
                </a:solidFill>
              </a:rPr>
              <a:t>Bernays and proffesion of public relations fell out of favor,</a:t>
            </a:r>
          </a:p>
          <a:p>
            <a:r>
              <a:rPr lang="hr-HR" dirty="0">
                <a:solidFill>
                  <a:schemeClr val="tx1"/>
                </a:solidFill>
              </a:rPr>
              <a:t>Rise of Nazism after the great depression </a:t>
            </a:r>
          </a:p>
          <a:p>
            <a:r>
              <a:rPr lang="hr-HR" dirty="0">
                <a:solidFill>
                  <a:schemeClr val="tx1"/>
                </a:solidFill>
              </a:rPr>
              <a:t>    - banned the democracy and used Freuidian ideas</a:t>
            </a:r>
          </a:p>
          <a:p>
            <a:r>
              <a:rPr lang="hr-HR" dirty="0">
                <a:solidFill>
                  <a:schemeClr val="tx1"/>
                </a:solidFill>
              </a:rPr>
              <a:t>     -lead people by allowing them to express dangerous but controlled primal urges</a:t>
            </a:r>
          </a:p>
          <a:p>
            <a:endParaRPr lang="hr-HR" dirty="0">
              <a:solidFill>
                <a:schemeClr val="tx1"/>
              </a:solidFill>
            </a:endParaRPr>
          </a:p>
        </p:txBody>
      </p:sp>
      <p:sp>
        <p:nvSpPr>
          <p:cNvPr id="12" name="Rectangle 11">
            <a:extLst>
              <a:ext uri="{FF2B5EF4-FFF2-40B4-BE49-F238E27FC236}">
                <a16:creationId xmlns:a16="http://schemas.microsoft.com/office/drawing/2014/main" id="{14B68BB4-E55B-4DC8-825B-0A792D33AF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D876438C-C6C1-4170-95B8-E2CA818079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0573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7D033-8924-46C6-B929-5EF72D9F2075}"/>
              </a:ext>
            </a:extLst>
          </p:cNvPr>
          <p:cNvSpPr>
            <a:spLocks noGrp="1"/>
          </p:cNvSpPr>
          <p:nvPr>
            <p:ph type="title"/>
          </p:nvPr>
        </p:nvSpPr>
        <p:spPr/>
        <p:txBody>
          <a:bodyPr/>
          <a:lstStyle/>
          <a:p>
            <a:endParaRPr lang="hr-HR" dirty="0"/>
          </a:p>
        </p:txBody>
      </p:sp>
      <p:sp>
        <p:nvSpPr>
          <p:cNvPr id="3" name="Text Placeholder 2">
            <a:extLst>
              <a:ext uri="{FF2B5EF4-FFF2-40B4-BE49-F238E27FC236}">
                <a16:creationId xmlns:a16="http://schemas.microsoft.com/office/drawing/2014/main" id="{C61B9E8F-3E46-47A7-BDBC-2E3658505489}"/>
              </a:ext>
            </a:extLst>
          </p:cNvPr>
          <p:cNvSpPr>
            <a:spLocks noGrp="1"/>
          </p:cNvSpPr>
          <p:nvPr>
            <p:ph type="body" idx="1"/>
          </p:nvPr>
        </p:nvSpPr>
        <p:spPr>
          <a:xfrm>
            <a:off x="1036320" y="1846052"/>
            <a:ext cx="4998720" cy="736282"/>
          </a:xfrm>
        </p:spPr>
        <p:txBody>
          <a:bodyPr/>
          <a:lstStyle/>
          <a:p>
            <a:r>
              <a:rPr lang="hr-HR" dirty="0"/>
              <a:t>Bernay (public relations)</a:t>
            </a:r>
          </a:p>
        </p:txBody>
      </p:sp>
      <p:sp>
        <p:nvSpPr>
          <p:cNvPr id="4" name="Content Placeholder 3">
            <a:extLst>
              <a:ext uri="{FF2B5EF4-FFF2-40B4-BE49-F238E27FC236}">
                <a16:creationId xmlns:a16="http://schemas.microsoft.com/office/drawing/2014/main" id="{79A72D69-391E-43A8-95A7-E10DF71D7C45}"/>
              </a:ext>
            </a:extLst>
          </p:cNvPr>
          <p:cNvSpPr>
            <a:spLocks noGrp="1"/>
          </p:cNvSpPr>
          <p:nvPr>
            <p:ph sz="half" idx="2"/>
          </p:nvPr>
        </p:nvSpPr>
        <p:spPr/>
        <p:txBody>
          <a:bodyPr/>
          <a:lstStyle/>
          <a:p>
            <a:r>
              <a:rPr lang="hr-HR" dirty="0"/>
              <a:t>Mechanism of the mind is irrational</a:t>
            </a:r>
          </a:p>
          <a:p>
            <a:r>
              <a:rPr lang="hr-HR" dirty="0"/>
              <a:t>Driven by the emotion and dark impulses</a:t>
            </a:r>
          </a:p>
          <a:p>
            <a:r>
              <a:rPr lang="hr-HR" dirty="0"/>
              <a:t>Unconscious</a:t>
            </a:r>
          </a:p>
          <a:p>
            <a:r>
              <a:rPr lang="hr-HR" dirty="0"/>
              <a:t>Democracy is strongly and only tied to capitalism</a:t>
            </a:r>
          </a:p>
          <a:p>
            <a:r>
              <a:rPr lang="hr-HR" dirty="0"/>
              <a:t>President Hoover -happiness machines- economic progress</a:t>
            </a:r>
          </a:p>
          <a:p>
            <a:r>
              <a:rPr lang="hr-HR" dirty="0"/>
              <a:t>People are not in charge but their desires are</a:t>
            </a:r>
          </a:p>
          <a:p>
            <a:pPr marL="0" indent="0">
              <a:buNone/>
            </a:pPr>
            <a:endParaRPr lang="hr-HR" dirty="0"/>
          </a:p>
        </p:txBody>
      </p:sp>
      <p:sp>
        <p:nvSpPr>
          <p:cNvPr id="5" name="Text Placeholder 4">
            <a:extLst>
              <a:ext uri="{FF2B5EF4-FFF2-40B4-BE49-F238E27FC236}">
                <a16:creationId xmlns:a16="http://schemas.microsoft.com/office/drawing/2014/main" id="{4D9F1A80-112D-4829-B187-A1BE9AAFD296}"/>
              </a:ext>
            </a:extLst>
          </p:cNvPr>
          <p:cNvSpPr>
            <a:spLocks noGrp="1"/>
          </p:cNvSpPr>
          <p:nvPr>
            <p:ph type="body" sz="quarter" idx="3"/>
          </p:nvPr>
        </p:nvSpPr>
        <p:spPr/>
        <p:txBody>
          <a:bodyPr/>
          <a:lstStyle/>
          <a:p>
            <a:r>
              <a:rPr lang="hr-HR" dirty="0"/>
              <a:t>Rousevelt</a:t>
            </a:r>
          </a:p>
        </p:txBody>
      </p:sp>
      <p:sp>
        <p:nvSpPr>
          <p:cNvPr id="6" name="Content Placeholder 5">
            <a:extLst>
              <a:ext uri="{FF2B5EF4-FFF2-40B4-BE49-F238E27FC236}">
                <a16:creationId xmlns:a16="http://schemas.microsoft.com/office/drawing/2014/main" id="{4FE7CCDC-5141-42D5-8E3A-3C213E8A9552}"/>
              </a:ext>
            </a:extLst>
          </p:cNvPr>
          <p:cNvSpPr>
            <a:spLocks noGrp="1"/>
          </p:cNvSpPr>
          <p:nvPr>
            <p:ph sz="quarter" idx="4"/>
          </p:nvPr>
        </p:nvSpPr>
        <p:spPr/>
        <p:txBody>
          <a:bodyPr/>
          <a:lstStyle/>
          <a:p>
            <a:r>
              <a:rPr lang="hr-HR" dirty="0"/>
              <a:t>Job of goverment is to regulate and control big buisnisses</a:t>
            </a:r>
          </a:p>
          <a:p>
            <a:r>
              <a:rPr lang="hr-HR" dirty="0"/>
              <a:t>People can give valuable opinions on politics and take part in running the country</a:t>
            </a:r>
          </a:p>
          <a:p>
            <a:r>
              <a:rPr lang="hr-HR" dirty="0"/>
              <a:t>People are rational –scientific polling-measuring and predicting behaviour of public by asking strictly factual questions and avoiding controlling peoples emotions</a:t>
            </a:r>
          </a:p>
          <a:p>
            <a:endParaRPr lang="hr-HR" dirty="0"/>
          </a:p>
        </p:txBody>
      </p:sp>
    </p:spTree>
    <p:extLst>
      <p:ext uri="{BB962C8B-B14F-4D97-AF65-F5344CB8AC3E}">
        <p14:creationId xmlns:p14="http://schemas.microsoft.com/office/powerpoint/2010/main" val="3619566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38BD592-6439-4EB3-B629-6C2E44792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88B4C2-36E5-4075-BE1D-6FC7586C1B0B}"/>
              </a:ext>
            </a:extLst>
          </p:cNvPr>
          <p:cNvSpPr>
            <a:spLocks noGrp="1"/>
          </p:cNvSpPr>
          <p:nvPr>
            <p:ph type="title"/>
          </p:nvPr>
        </p:nvSpPr>
        <p:spPr>
          <a:xfrm>
            <a:off x="4974771" y="634946"/>
            <a:ext cx="6574972" cy="1450757"/>
          </a:xfrm>
        </p:spPr>
        <p:txBody>
          <a:bodyPr>
            <a:normAutofit/>
          </a:bodyPr>
          <a:lstStyle/>
          <a:p>
            <a:r>
              <a:rPr lang="hr-HR" dirty="0"/>
              <a:t>Pessimistic Freud</a:t>
            </a:r>
          </a:p>
        </p:txBody>
      </p:sp>
      <p:pic>
        <p:nvPicPr>
          <p:cNvPr id="5" name="Picture 4" descr="A picture containing book, text, linedrawing&#10;&#10;Description automatically generated">
            <a:extLst>
              <a:ext uri="{FF2B5EF4-FFF2-40B4-BE49-F238E27FC236}">
                <a16:creationId xmlns:a16="http://schemas.microsoft.com/office/drawing/2014/main" id="{B88FE455-25A0-4820-B5C7-89EAAAB49829}"/>
              </a:ext>
            </a:extLst>
          </p:cNvPr>
          <p:cNvPicPr>
            <a:picLocks noChangeAspect="1"/>
          </p:cNvPicPr>
          <p:nvPr/>
        </p:nvPicPr>
        <p:blipFill rotWithShape="1">
          <a:blip r:embed="rId2">
            <a:extLst>
              <a:ext uri="{28A0092B-C50C-407E-A947-70E740481C1C}">
                <a14:useLocalDpi xmlns:a14="http://schemas.microsoft.com/office/drawing/2010/main" val="0"/>
              </a:ext>
            </a:extLst>
          </a:blip>
          <a:srcRect l="22190" r="38283" b="1"/>
          <a:stretch/>
        </p:blipFill>
        <p:spPr>
          <a:xfrm>
            <a:off x="633999" y="640081"/>
            <a:ext cx="4001315" cy="5314406"/>
          </a:xfrm>
          <a:prstGeom prst="rect">
            <a:avLst/>
          </a:prstGeom>
        </p:spPr>
      </p:pic>
      <p:cxnSp>
        <p:nvCxnSpPr>
          <p:cNvPr id="23" name="Straight Connector 22">
            <a:extLst>
              <a:ext uri="{FF2B5EF4-FFF2-40B4-BE49-F238E27FC236}">
                <a16:creationId xmlns:a16="http://schemas.microsoft.com/office/drawing/2014/main" id="{F265B927-6638-4D61-901B-BCEC69234E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D40738C-EDEB-45FE-8776-DE70F4D0068F}"/>
              </a:ext>
            </a:extLst>
          </p:cNvPr>
          <p:cNvSpPr>
            <a:spLocks noGrp="1"/>
          </p:cNvSpPr>
          <p:nvPr>
            <p:ph idx="1"/>
          </p:nvPr>
        </p:nvSpPr>
        <p:spPr>
          <a:xfrm>
            <a:off x="4974769" y="2198914"/>
            <a:ext cx="6574973" cy="3670180"/>
          </a:xfrm>
        </p:spPr>
        <p:txBody>
          <a:bodyPr>
            <a:normAutofit/>
          </a:bodyPr>
          <a:lstStyle/>
          <a:p>
            <a:r>
              <a:rPr lang="hr-HR" dirty="0"/>
              <a:t>More pessimistic additude after publications of his work in america</a:t>
            </a:r>
          </a:p>
          <a:p>
            <a:r>
              <a:rPr lang="hr-HR" dirty="0"/>
              <a:t>Man is a member of bad species that can not be improved</a:t>
            </a:r>
          </a:p>
          <a:p>
            <a:r>
              <a:rPr lang="hr-HR" dirty="0"/>
              <a:t>I</a:t>
            </a:r>
            <a:r>
              <a:rPr lang="en-US" dirty="0" err="1"/>
              <a:t>ndividual</a:t>
            </a:r>
            <a:r>
              <a:rPr lang="en-US" dirty="0"/>
              <a:t> freedom is impossible b</a:t>
            </a:r>
            <a:r>
              <a:rPr lang="hr-HR" dirty="0"/>
              <a:t>ecau</a:t>
            </a:r>
            <a:r>
              <a:rPr lang="en-US" dirty="0"/>
              <a:t>s</a:t>
            </a:r>
            <a:r>
              <a:rPr lang="hr-HR" dirty="0"/>
              <a:t>e</a:t>
            </a:r>
            <a:r>
              <a:rPr lang="en-US" dirty="0"/>
              <a:t> it</a:t>
            </a:r>
            <a:r>
              <a:rPr lang="hr-HR" dirty="0"/>
              <a:t> i</a:t>
            </a:r>
            <a:r>
              <a:rPr lang="en-US" dirty="0"/>
              <a:t>s dangerous</a:t>
            </a:r>
            <a:endParaRPr lang="hr-HR" dirty="0"/>
          </a:p>
          <a:p>
            <a:r>
              <a:rPr lang="en-US" dirty="0"/>
              <a:t> </a:t>
            </a:r>
            <a:r>
              <a:rPr lang="hr-HR" dirty="0"/>
              <a:t>C</a:t>
            </a:r>
            <a:r>
              <a:rPr lang="en-US" dirty="0" err="1"/>
              <a:t>ivil</a:t>
            </a:r>
            <a:r>
              <a:rPr lang="hr-HR" dirty="0"/>
              <a:t>i</a:t>
            </a:r>
            <a:r>
              <a:rPr lang="en-US" dirty="0"/>
              <a:t>z</a:t>
            </a:r>
            <a:r>
              <a:rPr lang="hr-HR" dirty="0"/>
              <a:t>a</a:t>
            </a:r>
            <a:r>
              <a:rPr lang="en-US" dirty="0" err="1"/>
              <a:t>tion</a:t>
            </a:r>
            <a:r>
              <a:rPr lang="en-US" dirty="0"/>
              <a:t> is meant to keep people in check</a:t>
            </a:r>
            <a:endParaRPr lang="hr-HR" dirty="0"/>
          </a:p>
          <a:p>
            <a:r>
              <a:rPr lang="hr-HR" dirty="0"/>
              <a:t>Aggressive forces unleashed unto members outside of their group</a:t>
            </a:r>
          </a:p>
          <a:p>
            <a:r>
              <a:rPr lang="hr-HR" dirty="0"/>
              <a:t>Libidal forces projected unto a leader and are bounded by them </a:t>
            </a:r>
          </a:p>
          <a:p>
            <a:endParaRPr lang="hr-HR" dirty="0"/>
          </a:p>
          <a:p>
            <a:endParaRPr lang="en-US" dirty="0"/>
          </a:p>
          <a:p>
            <a:endParaRPr lang="hr-HR" dirty="0"/>
          </a:p>
        </p:txBody>
      </p:sp>
      <p:sp>
        <p:nvSpPr>
          <p:cNvPr id="25" name="Rectangle 24">
            <a:extLst>
              <a:ext uri="{FF2B5EF4-FFF2-40B4-BE49-F238E27FC236}">
                <a16:creationId xmlns:a16="http://schemas.microsoft.com/office/drawing/2014/main" id="{E936E5B2-B32D-4A68-9672-F3BCD01C23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F57E2A8E-E27F-4938-9358-22037CA28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93954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BE48C64-5364-4060-8928-FC052E77C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139F791B-8515-4F50-9D32-45DD7676C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966A6F95-73C3-44EC-9D80-3131D2D868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448231F9-49B7-4F41-8E74-5317B1937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64AD6B-D0E0-4143-92D7-1FBCEA54A84A}"/>
              </a:ext>
            </a:extLst>
          </p:cNvPr>
          <p:cNvSpPr>
            <a:spLocks noGrp="1"/>
          </p:cNvSpPr>
          <p:nvPr>
            <p:ph type="title"/>
          </p:nvPr>
        </p:nvSpPr>
        <p:spPr>
          <a:xfrm>
            <a:off x="5289754" y="639097"/>
            <a:ext cx="6253317" cy="3686015"/>
          </a:xfrm>
        </p:spPr>
        <p:txBody>
          <a:bodyPr vert="horz" lIns="91440" tIns="45720" rIns="91440" bIns="45720" rtlCol="0" anchor="b">
            <a:normAutofit/>
          </a:bodyPr>
          <a:lstStyle/>
          <a:p>
            <a:r>
              <a:rPr lang="en-US" sz="8000">
                <a:solidFill>
                  <a:schemeClr val="tx1">
                    <a:lumMod val="85000"/>
                    <a:lumOff val="15000"/>
                  </a:schemeClr>
                </a:solidFill>
              </a:rPr>
              <a:t>THANK YOU</a:t>
            </a:r>
          </a:p>
        </p:txBody>
      </p:sp>
      <p:pic>
        <p:nvPicPr>
          <p:cNvPr id="6" name="Graphic 5" descr="Smiling Face with No Fill">
            <a:extLst>
              <a:ext uri="{FF2B5EF4-FFF2-40B4-BE49-F238E27FC236}">
                <a16:creationId xmlns:a16="http://schemas.microsoft.com/office/drawing/2014/main" id="{005F8EAB-80EB-49FD-8EF5-3F84557DAE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3999" y="1163529"/>
            <a:ext cx="4001315" cy="4001315"/>
          </a:xfrm>
          <a:prstGeom prst="rect">
            <a:avLst/>
          </a:prstGeom>
        </p:spPr>
      </p:pic>
      <p:cxnSp>
        <p:nvCxnSpPr>
          <p:cNvPr id="17" name="Straight Connector 16">
            <a:extLst>
              <a:ext uri="{FF2B5EF4-FFF2-40B4-BE49-F238E27FC236}">
                <a16:creationId xmlns:a16="http://schemas.microsoft.com/office/drawing/2014/main" id="{64BAD00C-9DF3-4EDE-8CDF-A9D88C0D29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0F9D4BA-D919-4666-B40F-2E7DBE4D8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E48A398B-A55F-4121-BD29-88487403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05168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36E6FEC8-170C-492C-84E0-54394629D1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 name="Rectangle 65">
            <a:extLst>
              <a:ext uri="{FF2B5EF4-FFF2-40B4-BE49-F238E27FC236}">
                <a16:creationId xmlns:a16="http://schemas.microsoft.com/office/drawing/2014/main" id="{DEE940A1-B9E0-4C5D-A55E-B19742379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8" name="Straight Connector 67">
            <a:extLst>
              <a:ext uri="{FF2B5EF4-FFF2-40B4-BE49-F238E27FC236}">
                <a16:creationId xmlns:a16="http://schemas.microsoft.com/office/drawing/2014/main" id="{81C8E47B-A563-4B44-A9B0-9316605C2E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person in a suit smoking a cigarette&#10;&#10;Description automatically generated with medium confidence">
            <a:extLst>
              <a:ext uri="{FF2B5EF4-FFF2-40B4-BE49-F238E27FC236}">
                <a16:creationId xmlns:a16="http://schemas.microsoft.com/office/drawing/2014/main" id="{BB87FE2C-DC96-44D2-A14F-BBA05AD1C90A}"/>
              </a:ext>
            </a:extLst>
          </p:cNvPr>
          <p:cNvPicPr>
            <a:picLocks noChangeAspect="1"/>
          </p:cNvPicPr>
          <p:nvPr/>
        </p:nvPicPr>
        <p:blipFill rotWithShape="1">
          <a:blip r:embed="rId2">
            <a:alphaModFix amt="60000"/>
            <a:extLst>
              <a:ext uri="{28A0092B-C50C-407E-A947-70E740481C1C}">
                <a14:useLocalDpi xmlns:a14="http://schemas.microsoft.com/office/drawing/2010/main" val="0"/>
              </a:ext>
            </a:extLst>
          </a:blip>
          <a:srcRect t="4656" r="1" b="55407"/>
          <a:stretch/>
        </p:blipFill>
        <p:spPr>
          <a:xfrm>
            <a:off x="20" y="-1"/>
            <a:ext cx="12191980" cy="6858001"/>
          </a:xfrm>
          <a:prstGeom prst="rect">
            <a:avLst/>
          </a:prstGeom>
        </p:spPr>
      </p:pic>
      <p:sp>
        <p:nvSpPr>
          <p:cNvPr id="2" name="Title 1">
            <a:extLst>
              <a:ext uri="{FF2B5EF4-FFF2-40B4-BE49-F238E27FC236}">
                <a16:creationId xmlns:a16="http://schemas.microsoft.com/office/drawing/2014/main" id="{37F05FA1-9253-4D0C-A060-EB06CE19D085}"/>
              </a:ext>
            </a:extLst>
          </p:cNvPr>
          <p:cNvSpPr>
            <a:spLocks noGrp="1"/>
          </p:cNvSpPr>
          <p:nvPr>
            <p:ph type="title"/>
          </p:nvPr>
        </p:nvSpPr>
        <p:spPr>
          <a:xfrm>
            <a:off x="1097280" y="758952"/>
            <a:ext cx="10058400" cy="3566160"/>
          </a:xfrm>
        </p:spPr>
        <p:txBody>
          <a:bodyPr vert="horz" lIns="91440" tIns="45720" rIns="91440" bIns="45720" rtlCol="0" anchor="b">
            <a:normAutofit/>
          </a:bodyPr>
          <a:lstStyle/>
          <a:p>
            <a:r>
              <a:rPr lang="en-US" sz="8000">
                <a:solidFill>
                  <a:schemeClr val="tx1"/>
                </a:solidFill>
              </a:rPr>
              <a:t>Sigmund Freud</a:t>
            </a:r>
          </a:p>
        </p:txBody>
      </p:sp>
      <p:cxnSp>
        <p:nvCxnSpPr>
          <p:cNvPr id="70" name="Straight Connector 69">
            <a:extLst>
              <a:ext uri="{FF2B5EF4-FFF2-40B4-BE49-F238E27FC236}">
                <a16:creationId xmlns:a16="http://schemas.microsoft.com/office/drawing/2014/main" id="{2C7D7D77-8DF2-444B-A0BB-15B0651955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2">
                <a:alpha val="80000"/>
              </a:schemeClr>
            </a:solidFill>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B7A72AB3-7AC2-4380-8B64-AFC8AC684F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Rectangle 73">
            <a:extLst>
              <a:ext uri="{FF2B5EF4-FFF2-40B4-BE49-F238E27FC236}">
                <a16:creationId xmlns:a16="http://schemas.microsoft.com/office/drawing/2014/main" id="{834896F5-ADC0-4F92-891D-8AD641242B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1744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1FB26-D45D-408D-956B-27082FCE30C3}"/>
              </a:ext>
            </a:extLst>
          </p:cNvPr>
          <p:cNvSpPr>
            <a:spLocks noGrp="1"/>
          </p:cNvSpPr>
          <p:nvPr>
            <p:ph type="title"/>
          </p:nvPr>
        </p:nvSpPr>
        <p:spPr/>
        <p:txBody>
          <a:bodyPr/>
          <a:lstStyle/>
          <a:p>
            <a:endParaRPr lang="hr-HR" dirty="0"/>
          </a:p>
        </p:txBody>
      </p:sp>
      <p:sp>
        <p:nvSpPr>
          <p:cNvPr id="3" name="Content Placeholder 2">
            <a:extLst>
              <a:ext uri="{FF2B5EF4-FFF2-40B4-BE49-F238E27FC236}">
                <a16:creationId xmlns:a16="http://schemas.microsoft.com/office/drawing/2014/main" id="{82966285-1701-4815-B80D-590AB1155F25}"/>
              </a:ext>
            </a:extLst>
          </p:cNvPr>
          <p:cNvSpPr>
            <a:spLocks noGrp="1"/>
          </p:cNvSpPr>
          <p:nvPr>
            <p:ph idx="1"/>
          </p:nvPr>
        </p:nvSpPr>
        <p:spPr/>
        <p:txBody>
          <a:bodyPr/>
          <a:lstStyle/>
          <a:p>
            <a:endParaRPr lang="hr-HR" dirty="0"/>
          </a:p>
          <a:p>
            <a:r>
              <a:rPr lang="hr-HR" dirty="0"/>
              <a:t>Austrian neurologist </a:t>
            </a:r>
          </a:p>
          <a:p>
            <a:r>
              <a:rPr lang="hr-HR" dirty="0"/>
              <a:t>Founder of psychoanalysis</a:t>
            </a:r>
          </a:p>
          <a:p>
            <a:r>
              <a:rPr lang="hr-HR" dirty="0"/>
              <a:t>Theory of primitive, human ,subconscious drives ( such as libido)</a:t>
            </a:r>
          </a:p>
          <a:p>
            <a:endParaRPr lang="hr-HR" dirty="0"/>
          </a:p>
          <a:p>
            <a:endParaRPr lang="hr-HR" dirty="0"/>
          </a:p>
        </p:txBody>
      </p:sp>
    </p:spTree>
    <p:extLst>
      <p:ext uri="{BB962C8B-B14F-4D97-AF65-F5344CB8AC3E}">
        <p14:creationId xmlns:p14="http://schemas.microsoft.com/office/powerpoint/2010/main" val="3667769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36E6FEC8-170C-492C-84E0-54394629D1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Rectangle 41">
            <a:extLst>
              <a:ext uri="{FF2B5EF4-FFF2-40B4-BE49-F238E27FC236}">
                <a16:creationId xmlns:a16="http://schemas.microsoft.com/office/drawing/2014/main" id="{DEE940A1-B9E0-4C5D-A55E-B19742379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4" name="Straight Connector 43">
            <a:extLst>
              <a:ext uri="{FF2B5EF4-FFF2-40B4-BE49-F238E27FC236}">
                <a16:creationId xmlns:a16="http://schemas.microsoft.com/office/drawing/2014/main" id="{81C8E47B-A563-4B44-A9B0-9316605C2E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7" name="Picture 16" descr="A picture containing person, person, suit, indoor&#10;&#10;Description automatically generated">
            <a:extLst>
              <a:ext uri="{FF2B5EF4-FFF2-40B4-BE49-F238E27FC236}">
                <a16:creationId xmlns:a16="http://schemas.microsoft.com/office/drawing/2014/main" id="{4124F596-807F-4668-9E0F-EFB2A2399ABA}"/>
              </a:ext>
            </a:extLst>
          </p:cNvPr>
          <p:cNvPicPr>
            <a:picLocks noChangeAspect="1"/>
          </p:cNvPicPr>
          <p:nvPr/>
        </p:nvPicPr>
        <p:blipFill rotWithShape="1">
          <a:blip r:embed="rId2">
            <a:alphaModFix amt="60000"/>
            <a:extLst>
              <a:ext uri="{28A0092B-C50C-407E-A947-70E740481C1C}">
                <a14:useLocalDpi xmlns:a14="http://schemas.microsoft.com/office/drawing/2010/main" val="0"/>
              </a:ext>
            </a:extLst>
          </a:blip>
          <a:srcRect r="6666"/>
          <a:stretch/>
        </p:blipFill>
        <p:spPr>
          <a:xfrm>
            <a:off x="20" y="-1"/>
            <a:ext cx="12191980" cy="6858001"/>
          </a:xfrm>
          <a:prstGeom prst="rect">
            <a:avLst/>
          </a:prstGeom>
        </p:spPr>
      </p:pic>
      <p:sp>
        <p:nvSpPr>
          <p:cNvPr id="2" name="Title 1">
            <a:extLst>
              <a:ext uri="{FF2B5EF4-FFF2-40B4-BE49-F238E27FC236}">
                <a16:creationId xmlns:a16="http://schemas.microsoft.com/office/drawing/2014/main" id="{B997FC2B-0FD8-451C-A9BD-B93C13210FD2}"/>
              </a:ext>
            </a:extLst>
          </p:cNvPr>
          <p:cNvSpPr>
            <a:spLocks noGrp="1"/>
          </p:cNvSpPr>
          <p:nvPr>
            <p:ph type="title"/>
          </p:nvPr>
        </p:nvSpPr>
        <p:spPr>
          <a:xfrm>
            <a:off x="1097280" y="758952"/>
            <a:ext cx="10058400" cy="3566160"/>
          </a:xfrm>
        </p:spPr>
        <p:txBody>
          <a:bodyPr vert="horz" lIns="91440" tIns="45720" rIns="91440" bIns="45720" rtlCol="0" anchor="b">
            <a:normAutofit/>
          </a:bodyPr>
          <a:lstStyle/>
          <a:p>
            <a:r>
              <a:rPr lang="en-US" sz="8000">
                <a:solidFill>
                  <a:schemeClr val="tx1"/>
                </a:solidFill>
              </a:rPr>
              <a:t>Edward Bernays</a:t>
            </a:r>
          </a:p>
        </p:txBody>
      </p:sp>
      <p:cxnSp>
        <p:nvCxnSpPr>
          <p:cNvPr id="46" name="Straight Connector 45">
            <a:extLst>
              <a:ext uri="{FF2B5EF4-FFF2-40B4-BE49-F238E27FC236}">
                <a16:creationId xmlns:a16="http://schemas.microsoft.com/office/drawing/2014/main" id="{2C7D7D77-8DF2-444B-A0BB-15B0651955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2">
                <a:alpha val="80000"/>
              </a:schemeClr>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B7A72AB3-7AC2-4380-8B64-AFC8AC684F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 name="Rectangle 49">
            <a:extLst>
              <a:ext uri="{FF2B5EF4-FFF2-40B4-BE49-F238E27FC236}">
                <a16:creationId xmlns:a16="http://schemas.microsoft.com/office/drawing/2014/main" id="{834896F5-ADC0-4F92-891D-8AD641242B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8057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2F6CF-1C87-40D5-A58F-44AFDD70DAF1}"/>
              </a:ext>
            </a:extLst>
          </p:cNvPr>
          <p:cNvSpPr>
            <a:spLocks noGrp="1"/>
          </p:cNvSpPr>
          <p:nvPr>
            <p:ph type="title"/>
          </p:nvPr>
        </p:nvSpPr>
        <p:spPr/>
        <p:txBody>
          <a:bodyPr/>
          <a:lstStyle/>
          <a:p>
            <a:endParaRPr lang="hr-HR"/>
          </a:p>
        </p:txBody>
      </p:sp>
      <p:sp>
        <p:nvSpPr>
          <p:cNvPr id="3" name="Content Placeholder 2">
            <a:extLst>
              <a:ext uri="{FF2B5EF4-FFF2-40B4-BE49-F238E27FC236}">
                <a16:creationId xmlns:a16="http://schemas.microsoft.com/office/drawing/2014/main" id="{7BAD039E-2ACE-4FE2-ABF6-CEB9B713CCEF}"/>
              </a:ext>
            </a:extLst>
          </p:cNvPr>
          <p:cNvSpPr>
            <a:spLocks noGrp="1"/>
          </p:cNvSpPr>
          <p:nvPr>
            <p:ph idx="1"/>
          </p:nvPr>
        </p:nvSpPr>
        <p:spPr/>
        <p:txBody>
          <a:bodyPr/>
          <a:lstStyle/>
          <a:p>
            <a:r>
              <a:rPr lang="hr-HR" dirty="0"/>
              <a:t>American pioneer in the field of public relations and propaganda</a:t>
            </a:r>
          </a:p>
          <a:p>
            <a:r>
              <a:rPr lang="hr-HR" dirty="0"/>
              <a:t>Nephew of Freud</a:t>
            </a:r>
          </a:p>
          <a:p>
            <a:r>
              <a:rPr lang="hr-HR" dirty="0"/>
              <a:t>Flourished the american consumerism using psychoanalytic theory (Freud s work)</a:t>
            </a:r>
          </a:p>
          <a:p>
            <a:r>
              <a:rPr lang="hr-HR" dirty="0"/>
              <a:t>Later promoted and introduced Freuds books to North America</a:t>
            </a:r>
          </a:p>
          <a:p>
            <a:r>
              <a:rPr lang="hr-HR" dirty="0"/>
              <a:t>Author of : Propaganda,Public Relations,Crystallizing  Public Opinion,...</a:t>
            </a:r>
          </a:p>
          <a:p>
            <a:r>
              <a:rPr lang="hr-HR" dirty="0"/>
              <a:t>Used propaganda (public relations)  to  thigten relationship between products and consumers</a:t>
            </a:r>
          </a:p>
          <a:p>
            <a:r>
              <a:rPr lang="hr-HR" dirty="0"/>
              <a:t>Coined the term public relations </a:t>
            </a:r>
          </a:p>
        </p:txBody>
      </p:sp>
    </p:spTree>
    <p:extLst>
      <p:ext uri="{BB962C8B-B14F-4D97-AF65-F5344CB8AC3E}">
        <p14:creationId xmlns:p14="http://schemas.microsoft.com/office/powerpoint/2010/main" val="1812194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75773-5C42-4A77-BF63-A7F39234E42E}"/>
              </a:ext>
            </a:extLst>
          </p:cNvPr>
          <p:cNvSpPr>
            <a:spLocks noGrp="1"/>
          </p:cNvSpPr>
          <p:nvPr>
            <p:ph type="title"/>
          </p:nvPr>
        </p:nvSpPr>
        <p:spPr/>
        <p:txBody>
          <a:bodyPr/>
          <a:lstStyle/>
          <a:p>
            <a:r>
              <a:rPr lang="hr-HR" dirty="0"/>
              <a:t>Cigarettes </a:t>
            </a:r>
          </a:p>
        </p:txBody>
      </p:sp>
      <p:sp>
        <p:nvSpPr>
          <p:cNvPr id="3" name="Content Placeholder 2">
            <a:extLst>
              <a:ext uri="{FF2B5EF4-FFF2-40B4-BE49-F238E27FC236}">
                <a16:creationId xmlns:a16="http://schemas.microsoft.com/office/drawing/2014/main" id="{CFE60962-8651-46EF-B79D-8BB83397C8FB}"/>
              </a:ext>
            </a:extLst>
          </p:cNvPr>
          <p:cNvSpPr>
            <a:spLocks noGrp="1"/>
          </p:cNvSpPr>
          <p:nvPr>
            <p:ph idx="1"/>
          </p:nvPr>
        </p:nvSpPr>
        <p:spPr/>
        <p:txBody>
          <a:bodyPr/>
          <a:lstStyle/>
          <a:p>
            <a:r>
              <a:rPr lang="hr-HR" dirty="0"/>
              <a:t>Cigarettes were only allowed for men to smoke in public</a:t>
            </a:r>
          </a:p>
          <a:p>
            <a:r>
              <a:rPr lang="hr-HR" dirty="0"/>
              <a:t>Women were excluded from smoking </a:t>
            </a:r>
          </a:p>
          <a:p>
            <a:pPr marL="0" indent="0">
              <a:buNone/>
            </a:pPr>
            <a:r>
              <a:rPr lang="hr-HR" dirty="0"/>
              <a:t> Psychoanalyst Abraham Brill  said that cigarettes are a symbol of penis and male sexual power</a:t>
            </a:r>
          </a:p>
          <a:p>
            <a:r>
              <a:rPr lang="hr-HR" dirty="0"/>
              <a:t>Edward  Bernays with the help of AA Brill s knowledge tried to sell cigarettes to women to  have a wider marketing target for cigarette business</a:t>
            </a:r>
          </a:p>
          <a:p>
            <a:r>
              <a:rPr lang="hr-HR" dirty="0"/>
              <a:t>The plan was to connect the sales of cigarettes with challeging  the male sexual power </a:t>
            </a:r>
          </a:p>
          <a:p>
            <a:endParaRPr lang="hr-HR" dirty="0"/>
          </a:p>
          <a:p>
            <a:endParaRPr lang="hr-HR" dirty="0"/>
          </a:p>
        </p:txBody>
      </p:sp>
    </p:spTree>
    <p:extLst>
      <p:ext uri="{BB962C8B-B14F-4D97-AF65-F5344CB8AC3E}">
        <p14:creationId xmlns:p14="http://schemas.microsoft.com/office/powerpoint/2010/main" val="119226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41" name="Rectangle 26">
            <a:extLst>
              <a:ext uri="{FF2B5EF4-FFF2-40B4-BE49-F238E27FC236}">
                <a16:creationId xmlns:a16="http://schemas.microsoft.com/office/drawing/2014/main" id="{8BE48C64-5364-4060-8928-FC052E77C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Rectangle 28">
            <a:extLst>
              <a:ext uri="{FF2B5EF4-FFF2-40B4-BE49-F238E27FC236}">
                <a16:creationId xmlns:a16="http://schemas.microsoft.com/office/drawing/2014/main" id="{139F791B-8515-4F50-9D32-45DD7676C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3" name="Straight Connector 30">
            <a:extLst>
              <a:ext uri="{FF2B5EF4-FFF2-40B4-BE49-F238E27FC236}">
                <a16:creationId xmlns:a16="http://schemas.microsoft.com/office/drawing/2014/main" id="{966A6F95-73C3-44EC-9D80-3131D2D868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4" name="Rectangle 32">
            <a:extLst>
              <a:ext uri="{FF2B5EF4-FFF2-40B4-BE49-F238E27FC236}">
                <a16:creationId xmlns:a16="http://schemas.microsoft.com/office/drawing/2014/main" id="{448231F9-49B7-4F41-8E74-5317B1937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A50E0D-B648-40B3-9F50-D9C5552F9AC5}"/>
              </a:ext>
            </a:extLst>
          </p:cNvPr>
          <p:cNvSpPr>
            <a:spLocks noGrp="1"/>
          </p:cNvSpPr>
          <p:nvPr>
            <p:ph type="title"/>
          </p:nvPr>
        </p:nvSpPr>
        <p:spPr>
          <a:xfrm>
            <a:off x="5289754" y="639097"/>
            <a:ext cx="6253317" cy="3686015"/>
          </a:xfrm>
        </p:spPr>
        <p:txBody>
          <a:bodyPr vert="horz" lIns="91440" tIns="45720" rIns="91440" bIns="45720" rtlCol="0" anchor="b">
            <a:normAutofit/>
          </a:bodyPr>
          <a:lstStyle/>
          <a:p>
            <a:r>
              <a:rPr lang="en-US" sz="8000">
                <a:solidFill>
                  <a:schemeClr val="tx1">
                    <a:lumMod val="85000"/>
                    <a:lumOff val="15000"/>
                  </a:schemeClr>
                </a:solidFill>
              </a:rPr>
              <a:t>Torches of freedom</a:t>
            </a:r>
          </a:p>
        </p:txBody>
      </p:sp>
      <p:pic>
        <p:nvPicPr>
          <p:cNvPr id="5" name="Content Placeholder 4" descr="A picture containing text, book, outdoor, person&#10;&#10;Description automatically generated">
            <a:extLst>
              <a:ext uri="{FF2B5EF4-FFF2-40B4-BE49-F238E27FC236}">
                <a16:creationId xmlns:a16="http://schemas.microsoft.com/office/drawing/2014/main" id="{F607292F-7227-42C1-9F6C-D445B1939B2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7352" r="1" b="1247"/>
          <a:stretch/>
        </p:blipFill>
        <p:spPr>
          <a:xfrm>
            <a:off x="634002" y="620720"/>
            <a:ext cx="4001308" cy="5086933"/>
          </a:xfrm>
          <a:prstGeom prst="rect">
            <a:avLst/>
          </a:prstGeom>
        </p:spPr>
      </p:pic>
      <p:cxnSp>
        <p:nvCxnSpPr>
          <p:cNvPr id="45" name="Straight Connector 34">
            <a:extLst>
              <a:ext uri="{FF2B5EF4-FFF2-40B4-BE49-F238E27FC236}">
                <a16:creationId xmlns:a16="http://schemas.microsoft.com/office/drawing/2014/main" id="{64BAD00C-9DF3-4EDE-8CDF-A9D88C0D29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6" name="Rectangle 36">
            <a:extLst>
              <a:ext uri="{FF2B5EF4-FFF2-40B4-BE49-F238E27FC236}">
                <a16:creationId xmlns:a16="http://schemas.microsoft.com/office/drawing/2014/main" id="{F0F9D4BA-D919-4666-B40F-2E7DBE4D8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 name="Rectangle 38">
            <a:extLst>
              <a:ext uri="{FF2B5EF4-FFF2-40B4-BE49-F238E27FC236}">
                <a16:creationId xmlns:a16="http://schemas.microsoft.com/office/drawing/2014/main" id="{E48A398B-A55F-4121-BD29-88487403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65941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1ABDD-38D3-4268-B29C-A3AA12197CB7}"/>
              </a:ext>
            </a:extLst>
          </p:cNvPr>
          <p:cNvSpPr>
            <a:spLocks noGrp="1"/>
          </p:cNvSpPr>
          <p:nvPr>
            <p:ph type="title"/>
          </p:nvPr>
        </p:nvSpPr>
        <p:spPr>
          <a:xfrm>
            <a:off x="777683" y="165872"/>
            <a:ext cx="10058400" cy="1450757"/>
          </a:xfrm>
        </p:spPr>
        <p:txBody>
          <a:bodyPr/>
          <a:lstStyle/>
          <a:p>
            <a:endParaRPr lang="hr-HR" dirty="0"/>
          </a:p>
        </p:txBody>
      </p:sp>
      <p:sp>
        <p:nvSpPr>
          <p:cNvPr id="3" name="Content Placeholder 2">
            <a:extLst>
              <a:ext uri="{FF2B5EF4-FFF2-40B4-BE49-F238E27FC236}">
                <a16:creationId xmlns:a16="http://schemas.microsoft.com/office/drawing/2014/main" id="{07EC11AD-8A50-4D21-ADA2-D838676C7A0A}"/>
              </a:ext>
            </a:extLst>
          </p:cNvPr>
          <p:cNvSpPr>
            <a:spLocks noGrp="1"/>
          </p:cNvSpPr>
          <p:nvPr>
            <p:ph idx="1"/>
          </p:nvPr>
        </p:nvSpPr>
        <p:spPr>
          <a:xfrm>
            <a:off x="739213" y="1837676"/>
            <a:ext cx="9681987" cy="4074851"/>
          </a:xfrm>
        </p:spPr>
        <p:txBody>
          <a:bodyPr/>
          <a:lstStyle/>
          <a:p>
            <a:r>
              <a:rPr lang="hr-HR" dirty="0"/>
              <a:t> It happened on the day of Eastern Sunday Parade</a:t>
            </a:r>
          </a:p>
          <a:p>
            <a:r>
              <a:rPr lang="hr-HR" dirty="0"/>
              <a:t>Bernays reached out to rich debutantes and instructed them to hide the cigarettes under their clothes then they should join the parade and at the given signal from him they will light the cigarettes dramatically</a:t>
            </a:r>
          </a:p>
          <a:p>
            <a:r>
              <a:rPr lang="hr-HR" dirty="0"/>
              <a:t>Bernays informed the press that the group of suffragettes  were prepearing a protest which they call the  ”Torches of freedom ”</a:t>
            </a:r>
          </a:p>
          <a:p>
            <a:r>
              <a:rPr lang="hr-HR" dirty="0"/>
              <a:t>Symbol of challenging the male sexual power and liberty </a:t>
            </a:r>
          </a:p>
          <a:p>
            <a:r>
              <a:rPr lang="hr-HR" dirty="0"/>
              <a:t>Bernays plan worked</a:t>
            </a:r>
          </a:p>
          <a:p>
            <a:endParaRPr lang="hr-HR" dirty="0"/>
          </a:p>
          <a:p>
            <a:endParaRPr lang="hr-HR" dirty="0"/>
          </a:p>
        </p:txBody>
      </p:sp>
    </p:spTree>
    <p:extLst>
      <p:ext uri="{BB962C8B-B14F-4D97-AF65-F5344CB8AC3E}">
        <p14:creationId xmlns:p14="http://schemas.microsoft.com/office/powerpoint/2010/main" val="1954915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B0EF5484-1F18-43F6-B596-CFD1939E06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10F3B4B1-0E5F-4E0B-ADF8-202569066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5327" cy="5897880"/>
          </a:xfrm>
          <a:prstGeom prst="rect">
            <a:avLst/>
          </a:prstGeom>
          <a:solidFill>
            <a:srgbClr val="FFFFFF"/>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person, outdoor, standing, group&#10;&#10;Description automatically generated">
            <a:extLst>
              <a:ext uri="{FF2B5EF4-FFF2-40B4-BE49-F238E27FC236}">
                <a16:creationId xmlns:a16="http://schemas.microsoft.com/office/drawing/2014/main" id="{1E09EC47-EA99-4ED3-A463-C2FC5AA3ACD0}"/>
              </a:ext>
            </a:extLst>
          </p:cNvPr>
          <p:cNvPicPr>
            <a:picLocks noChangeAspect="1"/>
          </p:cNvPicPr>
          <p:nvPr/>
        </p:nvPicPr>
        <p:blipFill rotWithShape="1">
          <a:blip r:embed="rId2">
            <a:extLst>
              <a:ext uri="{28A0092B-C50C-407E-A947-70E740481C1C}">
                <a14:useLocalDpi xmlns:a14="http://schemas.microsoft.com/office/drawing/2010/main" val="0"/>
              </a:ext>
            </a:extLst>
          </a:blip>
          <a:srcRect t="13898" b="20271"/>
          <a:stretch/>
        </p:blipFill>
        <p:spPr>
          <a:xfrm>
            <a:off x="804334" y="2176672"/>
            <a:ext cx="4806272" cy="2499574"/>
          </a:xfrm>
          <a:prstGeom prst="rect">
            <a:avLst/>
          </a:prstGeom>
        </p:spPr>
      </p:pic>
      <p:sp>
        <p:nvSpPr>
          <p:cNvPr id="18" name="Rectangle 13">
            <a:extLst>
              <a:ext uri="{FF2B5EF4-FFF2-40B4-BE49-F238E27FC236}">
                <a16:creationId xmlns:a16="http://schemas.microsoft.com/office/drawing/2014/main" id="{103907F0-0940-4D45-AAD0-448D191C8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072" y="480060"/>
            <a:ext cx="5455327" cy="5897880"/>
          </a:xfrm>
          <a:prstGeom prst="rect">
            <a:avLst/>
          </a:prstGeom>
          <a:solidFill>
            <a:srgbClr val="FFFFFF"/>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walking&#10;&#10;Description automatically generated with low confidence">
            <a:extLst>
              <a:ext uri="{FF2B5EF4-FFF2-40B4-BE49-F238E27FC236}">
                <a16:creationId xmlns:a16="http://schemas.microsoft.com/office/drawing/2014/main" id="{9827F945-DB87-41F6-849A-863CE88910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1394" y="1726240"/>
            <a:ext cx="4806272" cy="3400437"/>
          </a:xfrm>
          <a:prstGeom prst="rect">
            <a:avLst/>
          </a:prstGeom>
        </p:spPr>
      </p:pic>
    </p:spTree>
    <p:extLst>
      <p:ext uri="{BB962C8B-B14F-4D97-AF65-F5344CB8AC3E}">
        <p14:creationId xmlns:p14="http://schemas.microsoft.com/office/powerpoint/2010/main" val="3783022627"/>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E3DA18C2-75F1-4980-A5F0-165F6F71DE6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5A49B84653D44458F0B6B509A3E7AEE" ma:contentTypeVersion="4" ma:contentTypeDescription="Create a new document." ma:contentTypeScope="" ma:versionID="dd4968451fcd2707179ef0f38c8ab8b9">
  <xsd:schema xmlns:xsd="http://www.w3.org/2001/XMLSchema" xmlns:xs="http://www.w3.org/2001/XMLSchema" xmlns:p="http://schemas.microsoft.com/office/2006/metadata/properties" xmlns:ns3="d2e1c961-5584-4c08-a7b6-3c1a96a7d24d" targetNamespace="http://schemas.microsoft.com/office/2006/metadata/properties" ma:root="true" ma:fieldsID="c9ee14865ffee24feee0e0ee02d1f3d2" ns3:_="">
    <xsd:import namespace="d2e1c961-5584-4c08-a7b6-3c1a96a7d24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e1c961-5584-4c08-a7b6-3c1a96a7d2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BD5684-ADC8-427D-9E97-F43D019A2F3D}">
  <ds:schemaRefs>
    <ds:schemaRef ds:uri="http://purl.org/dc/elements/1.1/"/>
    <ds:schemaRef ds:uri="http://schemas.microsoft.com/office/2006/documentManagement/types"/>
    <ds:schemaRef ds:uri="http://purl.org/dc/terms/"/>
    <ds:schemaRef ds:uri="http://purl.org/dc/dcmitype/"/>
    <ds:schemaRef ds:uri="http://www.w3.org/XML/1998/namespace"/>
    <ds:schemaRef ds:uri="http://schemas.microsoft.com/office/infopath/2007/PartnerControls"/>
    <ds:schemaRef ds:uri="http://schemas.openxmlformats.org/package/2006/metadata/core-properties"/>
    <ds:schemaRef ds:uri="d2e1c961-5584-4c08-a7b6-3c1a96a7d24d"/>
    <ds:schemaRef ds:uri="http://schemas.microsoft.com/office/2006/metadata/properties"/>
  </ds:schemaRefs>
</ds:datastoreItem>
</file>

<file path=customXml/itemProps2.xml><?xml version="1.0" encoding="utf-8"?>
<ds:datastoreItem xmlns:ds="http://schemas.openxmlformats.org/officeDocument/2006/customXml" ds:itemID="{7391482D-0E82-47A6-AD95-FF603933B20F}">
  <ds:schemaRefs>
    <ds:schemaRef ds:uri="http://schemas.microsoft.com/sharepoint/v3/contenttype/forms"/>
  </ds:schemaRefs>
</ds:datastoreItem>
</file>

<file path=customXml/itemProps3.xml><?xml version="1.0" encoding="utf-8"?>
<ds:datastoreItem xmlns:ds="http://schemas.openxmlformats.org/officeDocument/2006/customXml" ds:itemID="{414629B6-5A10-4D8F-BAEE-8DB97A878F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e1c961-5584-4c08-a7b6-3c1a96a7d2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275</TotalTime>
  <Words>650</Words>
  <Application>Microsoft Macintosh PowerPoint</Application>
  <PresentationFormat>Widescreen</PresentationFormat>
  <Paragraphs>68</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Calibri</vt:lpstr>
      <vt:lpstr>Calibri Light</vt:lpstr>
      <vt:lpstr>Retrospect</vt:lpstr>
      <vt:lpstr>The Century of the self-Part1</vt:lpstr>
      <vt:lpstr>Sigmund Freud</vt:lpstr>
      <vt:lpstr>PowerPoint Presentation</vt:lpstr>
      <vt:lpstr>Edward Bernays</vt:lpstr>
      <vt:lpstr>PowerPoint Presentation</vt:lpstr>
      <vt:lpstr>Cigarettes </vt:lpstr>
      <vt:lpstr>Torches of freedom</vt:lpstr>
      <vt:lpstr>PowerPoint Presentation</vt:lpstr>
      <vt:lpstr>PowerPoint Presentation</vt:lpstr>
      <vt:lpstr>PowerPoint Presentation</vt:lpstr>
      <vt:lpstr>PowerPoint Presentation</vt:lpstr>
      <vt:lpstr>PowerPoint Presentation</vt:lpstr>
      <vt:lpstr>PowerPoint Presentation</vt:lpstr>
      <vt:lpstr>Collapsed market</vt:lpstr>
      <vt:lpstr>PowerPoint Presentation</vt:lpstr>
      <vt:lpstr>Pessimistic Freud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Century of the self-Part1</dc:title>
  <dc:creator>Lovre Zović</dc:creator>
  <cp:lastModifiedBy>Goran Kardum</cp:lastModifiedBy>
  <cp:revision>2</cp:revision>
  <dcterms:created xsi:type="dcterms:W3CDTF">2022-01-25T19:44:37Z</dcterms:created>
  <dcterms:modified xsi:type="dcterms:W3CDTF">2022-01-27T12:42:02Z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0x01010015A49B84653D44458F0B6B509A3E7AEE</vt:lpwstr>
  </property>
</Properties>
</file>