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852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3453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9970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8764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5729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6916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6485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298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5282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103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5274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1887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793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135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900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8455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265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DC20CAB-170B-413B-9F7A-E68495491AEE}" type="datetimeFigureOut">
              <a:rPr lang="hr-HR" smtClean="0"/>
              <a:t>25.01.2022.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B70E5-7F6C-47DF-8267-9944C8147BB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765443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67A887-E37E-45BA-BD45-C24CE862E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1123" y="1393146"/>
            <a:ext cx="8825658" cy="3329581"/>
          </a:xfrm>
        </p:spPr>
        <p:txBody>
          <a:bodyPr/>
          <a:lstStyle/>
          <a:p>
            <a:r>
              <a:rPr lang="hr-HR" dirty="0" err="1"/>
              <a:t>Sensation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Perception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7F4F2E2-8346-41FA-8763-A04FD715D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285750"/>
          </a:xfrm>
        </p:spPr>
        <p:txBody>
          <a:bodyPr>
            <a:normAutofit fontScale="70000" lnSpcReduction="20000"/>
          </a:bodyPr>
          <a:lstStyle/>
          <a:p>
            <a:r>
              <a:rPr lang="hr-HR" dirty="0"/>
              <a:t>Matea Mustapić, PSYCHOLOGY </a:t>
            </a:r>
            <a:r>
              <a:rPr lang="hr-HR" dirty="0" err="1"/>
              <a:t>DEPARTment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36774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CE1993-BD1D-487A-BF98-809DD3DE9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Roger </a:t>
            </a:r>
            <a:r>
              <a:rPr lang="hr-HR" dirty="0" err="1"/>
              <a:t>Bacon’s</a:t>
            </a:r>
            <a:r>
              <a:rPr lang="hr-HR" dirty="0"/>
              <a:t> </a:t>
            </a:r>
            <a:r>
              <a:rPr lang="hr-HR" dirty="0" err="1"/>
              <a:t>account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vision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57BB106-D861-44E1-BB31-7C40451EF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Bacon 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first</a:t>
            </a:r>
            <a:r>
              <a:rPr lang="hr-HR" dirty="0"/>
              <a:t> </a:t>
            </a:r>
            <a:r>
              <a:rPr lang="hr-HR" dirty="0" err="1"/>
              <a:t>medieval</a:t>
            </a:r>
            <a:r>
              <a:rPr lang="hr-HR" dirty="0"/>
              <a:t> </a:t>
            </a:r>
            <a:r>
              <a:rPr lang="hr-HR" dirty="0" err="1"/>
              <a:t>scholar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both</a:t>
            </a:r>
            <a:r>
              <a:rPr lang="hr-HR" dirty="0"/>
              <a:t>, </a:t>
            </a:r>
            <a:r>
              <a:rPr lang="hr-HR" dirty="0" err="1"/>
              <a:t>interest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vision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knowledge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Alhazen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earlier</a:t>
            </a:r>
            <a:r>
              <a:rPr lang="hr-HR" dirty="0"/>
              <a:t> </a:t>
            </a:r>
            <a:r>
              <a:rPr lang="hr-HR" dirty="0" err="1"/>
              <a:t>writers</a:t>
            </a:r>
            <a:endParaRPr lang="hr-HR" dirty="0"/>
          </a:p>
          <a:p>
            <a:r>
              <a:rPr lang="hr-HR" dirty="0"/>
              <a:t>He 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Franciscan</a:t>
            </a:r>
            <a:r>
              <a:rPr lang="hr-HR" dirty="0"/>
              <a:t> </a:t>
            </a:r>
            <a:r>
              <a:rPr lang="hr-HR" dirty="0" err="1"/>
              <a:t>monk</a:t>
            </a:r>
            <a:r>
              <a:rPr lang="hr-HR" dirty="0"/>
              <a:t> </a:t>
            </a:r>
            <a:r>
              <a:rPr lang="hr-HR" dirty="0" err="1"/>
              <a:t>who</a:t>
            </a:r>
            <a:r>
              <a:rPr lang="hr-HR" dirty="0"/>
              <a:t> </a:t>
            </a:r>
            <a:r>
              <a:rPr lang="hr-HR" dirty="0" err="1"/>
              <a:t>worked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Oxford </a:t>
            </a:r>
            <a:r>
              <a:rPr lang="hr-HR" dirty="0" err="1"/>
              <a:t>and</a:t>
            </a:r>
            <a:r>
              <a:rPr lang="hr-HR" dirty="0"/>
              <a:t> Paris</a:t>
            </a:r>
          </a:p>
          <a:p>
            <a:r>
              <a:rPr lang="hr-HR" dirty="0" err="1"/>
              <a:t>His</a:t>
            </a:r>
            <a:r>
              <a:rPr lang="hr-HR" dirty="0"/>
              <a:t> </a:t>
            </a:r>
            <a:r>
              <a:rPr lang="hr-HR" dirty="0" err="1"/>
              <a:t>chief</a:t>
            </a:r>
            <a:r>
              <a:rPr lang="hr-HR" dirty="0"/>
              <a:t> </a:t>
            </a:r>
            <a:r>
              <a:rPr lang="hr-HR" dirty="0" err="1"/>
              <a:t>writings</a:t>
            </a:r>
            <a:r>
              <a:rPr lang="hr-HR" dirty="0"/>
              <a:t> on </a:t>
            </a:r>
            <a:r>
              <a:rPr lang="hr-HR" dirty="0" err="1"/>
              <a:t>vision</a:t>
            </a:r>
            <a:r>
              <a:rPr lang="hr-HR" dirty="0"/>
              <a:t> are </a:t>
            </a:r>
            <a:r>
              <a:rPr lang="hr-HR" dirty="0" err="1"/>
              <a:t>contained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fifth</a:t>
            </a:r>
            <a:r>
              <a:rPr lang="hr-HR" dirty="0"/>
              <a:t> </a:t>
            </a:r>
            <a:r>
              <a:rPr lang="hr-HR" dirty="0" err="1"/>
              <a:t>part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his</a:t>
            </a:r>
            <a:r>
              <a:rPr lang="hr-HR" dirty="0"/>
              <a:t> Opus </a:t>
            </a:r>
            <a:r>
              <a:rPr lang="hr-HR" dirty="0" err="1"/>
              <a:t>Majus</a:t>
            </a:r>
            <a:endParaRPr lang="hr-HR" dirty="0"/>
          </a:p>
          <a:p>
            <a:r>
              <a:rPr lang="hr-HR" dirty="0" err="1"/>
              <a:t>Work</a:t>
            </a:r>
            <a:r>
              <a:rPr lang="hr-HR" dirty="0"/>
              <a:t> </a:t>
            </a:r>
            <a:r>
              <a:rPr lang="hr-HR" dirty="0" err="1"/>
              <a:t>begins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brief</a:t>
            </a:r>
            <a:r>
              <a:rPr lang="hr-HR" dirty="0"/>
              <a:t> </a:t>
            </a:r>
            <a:r>
              <a:rPr lang="hr-HR" dirty="0" err="1"/>
              <a:t>acknowledgement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some </a:t>
            </a:r>
            <a:r>
              <a:rPr lang="hr-HR" dirty="0" err="1"/>
              <a:t>important</a:t>
            </a:r>
            <a:r>
              <a:rPr lang="hr-HR" dirty="0"/>
              <a:t> </a:t>
            </a:r>
            <a:r>
              <a:rPr lang="hr-HR" dirty="0" err="1"/>
              <a:t>predecessors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optics</a:t>
            </a:r>
            <a:r>
              <a:rPr lang="hr-HR" dirty="0"/>
              <a:t>, </a:t>
            </a:r>
            <a:r>
              <a:rPr lang="hr-HR" dirty="0" err="1"/>
              <a:t>then</a:t>
            </a:r>
            <a:r>
              <a:rPr lang="hr-HR" dirty="0"/>
              <a:t> </a:t>
            </a:r>
            <a:r>
              <a:rPr lang="hr-HR" dirty="0" err="1"/>
              <a:t>proceeds</a:t>
            </a:r>
            <a:r>
              <a:rPr lang="hr-HR" dirty="0"/>
              <a:t> to </a:t>
            </a:r>
            <a:r>
              <a:rPr lang="hr-HR" dirty="0" err="1"/>
              <a:t>his</a:t>
            </a:r>
            <a:r>
              <a:rPr lang="hr-HR" dirty="0"/>
              <a:t> </a:t>
            </a:r>
            <a:r>
              <a:rPr lang="hr-HR" dirty="0" err="1"/>
              <a:t>version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doctrine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inner</a:t>
            </a:r>
            <a:r>
              <a:rPr lang="hr-HR" dirty="0"/>
              <a:t> </a:t>
            </a:r>
            <a:r>
              <a:rPr lang="hr-HR" dirty="0" err="1"/>
              <a:t>senses</a:t>
            </a:r>
            <a:endParaRPr lang="hr-HR" dirty="0"/>
          </a:p>
          <a:p>
            <a:r>
              <a:rPr lang="hr-HR" dirty="0" err="1"/>
              <a:t>Bacon’s</a:t>
            </a:r>
            <a:r>
              <a:rPr lang="hr-HR" dirty="0"/>
              <a:t> </a:t>
            </a:r>
            <a:r>
              <a:rPr lang="hr-HR" dirty="0" err="1"/>
              <a:t>optics</a:t>
            </a:r>
            <a:r>
              <a:rPr lang="hr-HR" dirty="0"/>
              <a:t> are </a:t>
            </a:r>
            <a:r>
              <a:rPr lang="hr-HR" dirty="0" err="1"/>
              <a:t>pricipally</a:t>
            </a:r>
            <a:r>
              <a:rPr lang="hr-HR" dirty="0"/>
              <a:t> </a:t>
            </a:r>
            <a:r>
              <a:rPr lang="hr-HR" dirty="0" err="1"/>
              <a:t>those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Alhazen</a:t>
            </a:r>
            <a:endParaRPr lang="hr-HR" dirty="0"/>
          </a:p>
          <a:p>
            <a:r>
              <a:rPr lang="hr-HR" dirty="0" err="1"/>
              <a:t>There</a:t>
            </a:r>
            <a:r>
              <a:rPr lang="hr-HR" dirty="0"/>
              <a:t> are </a:t>
            </a:r>
            <a:r>
              <a:rPr lang="hr-HR" dirty="0" err="1"/>
              <a:t>also</a:t>
            </a:r>
            <a:r>
              <a:rPr lang="hr-HR" dirty="0"/>
              <a:t> </a:t>
            </a:r>
            <a:r>
              <a:rPr lang="hr-HR" dirty="0" err="1"/>
              <a:t>interesting</a:t>
            </a:r>
            <a:r>
              <a:rPr lang="hr-HR" dirty="0"/>
              <a:t> </a:t>
            </a:r>
            <a:r>
              <a:rPr lang="hr-HR" dirty="0" err="1"/>
              <a:t>discussions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aspects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visual</a:t>
            </a:r>
            <a:r>
              <a:rPr lang="hr-HR" dirty="0"/>
              <a:t> </a:t>
            </a:r>
            <a:r>
              <a:rPr lang="hr-HR" dirty="0" err="1"/>
              <a:t>perception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second</a:t>
            </a:r>
            <a:r>
              <a:rPr lang="hr-HR" dirty="0"/>
              <a:t> </a:t>
            </a:r>
            <a:r>
              <a:rPr lang="hr-HR" dirty="0" err="1"/>
              <a:t>part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Opus </a:t>
            </a:r>
            <a:r>
              <a:rPr lang="hr-HR" dirty="0" err="1"/>
              <a:t>Majus</a:t>
            </a:r>
            <a:r>
              <a:rPr lang="hr-HR" dirty="0"/>
              <a:t>, </a:t>
            </a:r>
            <a:r>
              <a:rPr lang="hr-HR" dirty="0" err="1"/>
              <a:t>which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concerned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direct</a:t>
            </a:r>
            <a:r>
              <a:rPr lang="hr-HR" dirty="0"/>
              <a:t> </a:t>
            </a:r>
            <a:r>
              <a:rPr lang="hr-HR" dirty="0" err="1"/>
              <a:t>vision</a:t>
            </a:r>
            <a:endParaRPr lang="hr-HR" dirty="0"/>
          </a:p>
          <a:p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psychological</a:t>
            </a:r>
            <a:r>
              <a:rPr lang="hr-HR" dirty="0"/>
              <a:t> </a:t>
            </a:r>
            <a:r>
              <a:rPr lang="hr-HR" dirty="0" err="1"/>
              <a:t>point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view</a:t>
            </a:r>
            <a:r>
              <a:rPr lang="hr-HR" dirty="0"/>
              <a:t> most </a:t>
            </a:r>
            <a:r>
              <a:rPr lang="hr-HR" dirty="0" err="1"/>
              <a:t>interesting</a:t>
            </a:r>
            <a:r>
              <a:rPr lang="hr-HR" dirty="0"/>
              <a:t> </a:t>
            </a:r>
            <a:r>
              <a:rPr lang="hr-HR" dirty="0" err="1"/>
              <a:t>discussion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one </a:t>
            </a:r>
            <a:r>
              <a:rPr lang="hr-HR" dirty="0" err="1"/>
              <a:t>regarding</a:t>
            </a:r>
            <a:r>
              <a:rPr lang="hr-HR" dirty="0"/>
              <a:t> </a:t>
            </a:r>
            <a:r>
              <a:rPr lang="hr-HR" dirty="0" err="1"/>
              <a:t>size</a:t>
            </a:r>
            <a:r>
              <a:rPr lang="hr-HR" dirty="0"/>
              <a:t> </a:t>
            </a:r>
            <a:r>
              <a:rPr lang="hr-HR" dirty="0" err="1"/>
              <a:t>constancy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illusion</a:t>
            </a:r>
            <a:endParaRPr lang="hr-HR" dirty="0"/>
          </a:p>
          <a:p>
            <a:r>
              <a:rPr lang="hr-HR" dirty="0"/>
              <a:t>Bacon (</a:t>
            </a:r>
            <a:r>
              <a:rPr lang="hr-HR" dirty="0" err="1"/>
              <a:t>following</a:t>
            </a:r>
            <a:r>
              <a:rPr lang="hr-HR" dirty="0"/>
              <a:t> </a:t>
            </a:r>
            <a:r>
              <a:rPr lang="hr-HR" dirty="0" err="1"/>
              <a:t>Alhazen</a:t>
            </a:r>
            <a:r>
              <a:rPr lang="hr-HR" dirty="0"/>
              <a:t>) </a:t>
            </a:r>
            <a:r>
              <a:rPr lang="hr-HR" dirty="0" err="1"/>
              <a:t>claims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perception</a:t>
            </a:r>
            <a:r>
              <a:rPr lang="hr-HR" dirty="0"/>
              <a:t> </a:t>
            </a:r>
            <a:r>
              <a:rPr lang="hr-HR" dirty="0" err="1"/>
              <a:t>can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wholly</a:t>
            </a:r>
            <a:r>
              <a:rPr lang="hr-HR" dirty="0"/>
              <a:t> </a:t>
            </a:r>
            <a:r>
              <a:rPr lang="hr-HR" dirty="0" err="1"/>
              <a:t>explained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sensory</a:t>
            </a:r>
            <a:r>
              <a:rPr lang="hr-HR" dirty="0"/>
              <a:t> </a:t>
            </a:r>
            <a:r>
              <a:rPr lang="hr-HR" dirty="0" err="1"/>
              <a:t>processes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knowledge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reasoning</a:t>
            </a:r>
            <a:r>
              <a:rPr lang="hr-HR" dirty="0"/>
              <a:t> </a:t>
            </a:r>
            <a:r>
              <a:rPr lang="hr-HR" dirty="0" err="1"/>
              <a:t>also</a:t>
            </a:r>
            <a:r>
              <a:rPr lang="hr-HR" dirty="0"/>
              <a:t> </a:t>
            </a:r>
            <a:r>
              <a:rPr lang="hr-HR" dirty="0" err="1"/>
              <a:t>play</a:t>
            </a:r>
            <a:r>
              <a:rPr lang="hr-HR" dirty="0"/>
              <a:t> </a:t>
            </a:r>
            <a:r>
              <a:rPr lang="hr-HR" dirty="0" err="1"/>
              <a:t>part</a:t>
            </a: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2844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BF6F80-814E-4B23-979E-509F1E55A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52388"/>
            <a:ext cx="9404723" cy="1400530"/>
          </a:xfrm>
        </p:spPr>
        <p:txBody>
          <a:bodyPr/>
          <a:lstStyle/>
          <a:p>
            <a:r>
              <a:rPr lang="hr-HR" dirty="0" err="1"/>
              <a:t>Senses</a:t>
            </a:r>
            <a:r>
              <a:rPr lang="hr-HR" dirty="0"/>
              <a:t> </a:t>
            </a:r>
            <a:r>
              <a:rPr lang="hr-HR" dirty="0" err="1"/>
              <a:t>other</a:t>
            </a:r>
            <a:r>
              <a:rPr lang="hr-HR" dirty="0"/>
              <a:t> </a:t>
            </a:r>
            <a:r>
              <a:rPr lang="hr-HR" dirty="0" err="1"/>
              <a:t>than</a:t>
            </a:r>
            <a:r>
              <a:rPr lang="hr-HR" dirty="0"/>
              <a:t> </a:t>
            </a:r>
            <a:r>
              <a:rPr lang="hr-HR" dirty="0" err="1"/>
              <a:t>vision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41F3F42-3AB1-432F-A6F7-AC53BC5A4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err="1"/>
              <a:t>Throughout</a:t>
            </a:r>
            <a:r>
              <a:rPr lang="hr-HR" dirty="0"/>
              <a:t> </a:t>
            </a:r>
            <a:r>
              <a:rPr lang="hr-HR" dirty="0" err="1"/>
              <a:t>Middle</a:t>
            </a:r>
            <a:r>
              <a:rPr lang="hr-HR" dirty="0"/>
              <a:t> </a:t>
            </a:r>
            <a:r>
              <a:rPr lang="hr-HR" dirty="0" err="1"/>
              <a:t>Ages</a:t>
            </a:r>
            <a:r>
              <a:rPr lang="hr-HR" dirty="0"/>
              <a:t> </a:t>
            </a:r>
            <a:r>
              <a:rPr lang="hr-HR" dirty="0" err="1"/>
              <a:t>main</a:t>
            </a:r>
            <a:r>
              <a:rPr lang="hr-HR" dirty="0"/>
              <a:t> </a:t>
            </a:r>
            <a:r>
              <a:rPr lang="hr-HR" dirty="0" err="1"/>
              <a:t>focus</a:t>
            </a:r>
            <a:r>
              <a:rPr lang="hr-HR" dirty="0"/>
              <a:t> </a:t>
            </a:r>
            <a:r>
              <a:rPr lang="hr-HR" dirty="0" err="1"/>
              <a:t>was</a:t>
            </a:r>
            <a:r>
              <a:rPr lang="hr-HR" dirty="0"/>
              <a:t> on </a:t>
            </a:r>
            <a:r>
              <a:rPr lang="hr-HR" dirty="0" err="1"/>
              <a:t>vision</a:t>
            </a:r>
            <a:r>
              <a:rPr lang="hr-HR" dirty="0"/>
              <a:t>,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there</a:t>
            </a:r>
            <a:r>
              <a:rPr lang="hr-HR" dirty="0"/>
              <a:t> 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tendency</a:t>
            </a:r>
            <a:r>
              <a:rPr lang="hr-HR" dirty="0"/>
              <a:t> to </a:t>
            </a:r>
            <a:r>
              <a:rPr lang="hr-HR" dirty="0" err="1"/>
              <a:t>ignore</a:t>
            </a:r>
            <a:r>
              <a:rPr lang="hr-HR" dirty="0"/>
              <a:t> </a:t>
            </a:r>
            <a:r>
              <a:rPr lang="hr-HR" dirty="0" err="1"/>
              <a:t>other</a:t>
            </a:r>
            <a:r>
              <a:rPr lang="hr-HR" dirty="0"/>
              <a:t> </a:t>
            </a:r>
            <a:r>
              <a:rPr lang="hr-HR" dirty="0" err="1"/>
              <a:t>senses</a:t>
            </a:r>
            <a:endParaRPr lang="hr-HR" dirty="0"/>
          </a:p>
          <a:p>
            <a:r>
              <a:rPr lang="hr-HR" dirty="0" err="1"/>
              <a:t>Main</a:t>
            </a:r>
            <a:r>
              <a:rPr lang="hr-HR" dirty="0"/>
              <a:t> </a:t>
            </a:r>
            <a:r>
              <a:rPr lang="hr-HR" dirty="0" err="1"/>
              <a:t>advance</a:t>
            </a:r>
            <a:r>
              <a:rPr lang="hr-HR" dirty="0"/>
              <a:t> (</a:t>
            </a:r>
            <a:r>
              <a:rPr lang="hr-HR" dirty="0" err="1"/>
              <a:t>over</a:t>
            </a:r>
            <a:r>
              <a:rPr lang="hr-HR" dirty="0"/>
              <a:t> </a:t>
            </a:r>
            <a:r>
              <a:rPr lang="hr-HR" dirty="0" err="1"/>
              <a:t>Aristotle</a:t>
            </a:r>
            <a:r>
              <a:rPr lang="hr-HR" dirty="0"/>
              <a:t>)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happened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subsequent</a:t>
            </a:r>
            <a:r>
              <a:rPr lang="hr-HR" dirty="0"/>
              <a:t> </a:t>
            </a:r>
            <a:r>
              <a:rPr lang="hr-HR" dirty="0" err="1"/>
              <a:t>theorizing</a:t>
            </a:r>
            <a:r>
              <a:rPr lang="hr-HR" dirty="0"/>
              <a:t> </a:t>
            </a:r>
            <a:r>
              <a:rPr lang="hr-HR" dirty="0" err="1"/>
              <a:t>about</a:t>
            </a:r>
            <a:r>
              <a:rPr lang="hr-HR" dirty="0"/>
              <a:t> </a:t>
            </a:r>
            <a:r>
              <a:rPr lang="hr-HR" dirty="0" err="1"/>
              <a:t>minor</a:t>
            </a:r>
            <a:r>
              <a:rPr lang="hr-HR" dirty="0"/>
              <a:t> </a:t>
            </a:r>
            <a:r>
              <a:rPr lang="hr-HR" dirty="0" err="1"/>
              <a:t>senses</a:t>
            </a:r>
            <a:r>
              <a:rPr lang="hr-HR" dirty="0"/>
              <a:t> 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elaboration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sensory</a:t>
            </a:r>
            <a:r>
              <a:rPr lang="hr-HR" dirty="0"/>
              <a:t> </a:t>
            </a:r>
            <a:r>
              <a:rPr lang="hr-HR" dirty="0" err="1"/>
              <a:t>physiology</a:t>
            </a:r>
            <a:endParaRPr lang="hr-HR" dirty="0"/>
          </a:p>
          <a:p>
            <a:r>
              <a:rPr lang="hr-HR" dirty="0" err="1"/>
              <a:t>Example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sense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smell</a:t>
            </a:r>
            <a:r>
              <a:rPr lang="hr-HR" dirty="0"/>
              <a:t>:</a:t>
            </a:r>
          </a:p>
          <a:p>
            <a:r>
              <a:rPr lang="hr-HR" dirty="0"/>
              <a:t>-</a:t>
            </a:r>
            <a:r>
              <a:rPr lang="hr-HR" dirty="0" err="1"/>
              <a:t>Nemesius</a:t>
            </a:r>
            <a:r>
              <a:rPr lang="hr-HR" dirty="0"/>
              <a:t> </a:t>
            </a:r>
            <a:r>
              <a:rPr lang="hr-HR" dirty="0" err="1"/>
              <a:t>stated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sense</a:t>
            </a:r>
            <a:r>
              <a:rPr lang="hr-HR" dirty="0"/>
              <a:t> </a:t>
            </a:r>
            <a:r>
              <a:rPr lang="hr-HR" dirty="0" err="1"/>
              <a:t>differed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other</a:t>
            </a:r>
            <a:r>
              <a:rPr lang="hr-HR" dirty="0"/>
              <a:t> </a:t>
            </a:r>
            <a:r>
              <a:rPr lang="hr-HR" dirty="0" err="1"/>
              <a:t>senses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possessing</a:t>
            </a:r>
            <a:r>
              <a:rPr lang="hr-HR" dirty="0"/>
              <a:t> a </a:t>
            </a:r>
            <a:r>
              <a:rPr lang="hr-HR" dirty="0" err="1"/>
              <a:t>sensory</a:t>
            </a:r>
            <a:r>
              <a:rPr lang="hr-HR" dirty="0"/>
              <a:t> nerve at </a:t>
            </a:r>
            <a:r>
              <a:rPr lang="hr-HR" dirty="0" err="1"/>
              <a:t>all</a:t>
            </a:r>
            <a:endParaRPr lang="hr-HR" dirty="0"/>
          </a:p>
          <a:p>
            <a:r>
              <a:rPr lang="hr-HR" dirty="0"/>
              <a:t>-Avicenna </a:t>
            </a:r>
            <a:r>
              <a:rPr lang="hr-HR" dirty="0" err="1"/>
              <a:t>described</a:t>
            </a:r>
            <a:r>
              <a:rPr lang="hr-HR" dirty="0"/>
              <a:t> </a:t>
            </a:r>
            <a:r>
              <a:rPr lang="hr-HR" dirty="0" err="1"/>
              <a:t>it</a:t>
            </a:r>
            <a:r>
              <a:rPr lang="hr-HR" dirty="0"/>
              <a:t> as „</a:t>
            </a:r>
            <a:r>
              <a:rPr lang="hr-HR" dirty="0" err="1"/>
              <a:t>located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two</a:t>
            </a:r>
            <a:r>
              <a:rPr lang="hr-HR" dirty="0"/>
              <a:t> </a:t>
            </a:r>
            <a:r>
              <a:rPr lang="hr-HR" dirty="0" err="1"/>
              <a:t>protuberances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front </a:t>
            </a:r>
            <a:r>
              <a:rPr lang="hr-HR" dirty="0" err="1"/>
              <a:t>part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brain</a:t>
            </a:r>
            <a:r>
              <a:rPr lang="hr-HR" dirty="0"/>
              <a:t> </a:t>
            </a:r>
            <a:r>
              <a:rPr lang="hr-HR" dirty="0" err="1"/>
              <a:t>which</a:t>
            </a:r>
            <a:r>
              <a:rPr lang="hr-HR" dirty="0"/>
              <a:t> </a:t>
            </a:r>
            <a:r>
              <a:rPr lang="hr-HR" dirty="0" err="1"/>
              <a:t>resembles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two</a:t>
            </a:r>
            <a:r>
              <a:rPr lang="hr-HR" dirty="0"/>
              <a:t> </a:t>
            </a:r>
            <a:r>
              <a:rPr lang="hr-HR" dirty="0" err="1"/>
              <a:t>nipples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breasts</a:t>
            </a:r>
            <a:r>
              <a:rPr lang="hr-HR" dirty="0"/>
              <a:t>”.</a:t>
            </a:r>
          </a:p>
          <a:p>
            <a:r>
              <a:rPr lang="hr-HR" dirty="0"/>
              <a:t>-Bacon  </a:t>
            </a:r>
            <a:r>
              <a:rPr lang="hr-HR" dirty="0" err="1"/>
              <a:t>refered</a:t>
            </a:r>
            <a:r>
              <a:rPr lang="hr-HR" dirty="0"/>
              <a:t> to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olfactory</a:t>
            </a:r>
            <a:r>
              <a:rPr lang="hr-HR" dirty="0"/>
              <a:t> </a:t>
            </a:r>
            <a:r>
              <a:rPr lang="hr-HR" dirty="0" err="1"/>
              <a:t>process</a:t>
            </a:r>
            <a:r>
              <a:rPr lang="hr-HR" dirty="0"/>
              <a:t> as </a:t>
            </a:r>
            <a:r>
              <a:rPr lang="hr-HR" dirty="0" err="1"/>
              <a:t>extending</a:t>
            </a:r>
            <a:r>
              <a:rPr lang="hr-HR" dirty="0"/>
              <a:t> </a:t>
            </a:r>
            <a:r>
              <a:rPr lang="hr-HR" dirty="0" err="1"/>
              <a:t>between</a:t>
            </a:r>
            <a:r>
              <a:rPr lang="hr-HR" dirty="0"/>
              <a:t> </a:t>
            </a:r>
            <a:r>
              <a:rPr lang="hr-HR" dirty="0" err="1"/>
              <a:t>two</a:t>
            </a:r>
            <a:r>
              <a:rPr lang="hr-HR" dirty="0"/>
              <a:t> </a:t>
            </a:r>
            <a:r>
              <a:rPr lang="hr-HR" dirty="0" err="1"/>
              <a:t>nipples</a:t>
            </a:r>
            <a:r>
              <a:rPr lang="hr-HR" dirty="0"/>
              <a:t> </a:t>
            </a:r>
            <a:r>
              <a:rPr lang="hr-HR" dirty="0" err="1"/>
              <a:t>near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brain</a:t>
            </a:r>
            <a:endParaRPr lang="hr-HR" dirty="0"/>
          </a:p>
          <a:p>
            <a:r>
              <a:rPr lang="hr-HR" dirty="0" err="1"/>
              <a:t>Aristotle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his</a:t>
            </a:r>
            <a:r>
              <a:rPr lang="hr-HR" dirty="0"/>
              <a:t> </a:t>
            </a:r>
            <a:r>
              <a:rPr lang="hr-HR" dirty="0" err="1"/>
              <a:t>medieval</a:t>
            </a:r>
            <a:r>
              <a:rPr lang="hr-HR" dirty="0"/>
              <a:t> </a:t>
            </a:r>
            <a:r>
              <a:rPr lang="hr-HR" dirty="0" err="1"/>
              <a:t>commentators</a:t>
            </a:r>
            <a:r>
              <a:rPr lang="hr-HR" dirty="0"/>
              <a:t> </a:t>
            </a:r>
            <a:r>
              <a:rPr lang="hr-HR" dirty="0" err="1"/>
              <a:t>argued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chemical</a:t>
            </a:r>
            <a:r>
              <a:rPr lang="hr-HR" dirty="0"/>
              <a:t> </a:t>
            </a:r>
            <a:r>
              <a:rPr lang="hr-HR" dirty="0" err="1"/>
              <a:t>senses</a:t>
            </a:r>
            <a:r>
              <a:rPr lang="hr-HR" dirty="0"/>
              <a:t> </a:t>
            </a:r>
            <a:r>
              <a:rPr lang="hr-HR" dirty="0" err="1"/>
              <a:t>or</a:t>
            </a:r>
            <a:r>
              <a:rPr lang="hr-HR" dirty="0"/>
              <a:t> touch are </a:t>
            </a:r>
            <a:r>
              <a:rPr lang="hr-HR" dirty="0" err="1"/>
              <a:t>less</a:t>
            </a:r>
            <a:r>
              <a:rPr lang="hr-HR" dirty="0"/>
              <a:t> </a:t>
            </a:r>
            <a:r>
              <a:rPr lang="hr-HR" dirty="0" err="1"/>
              <a:t>important</a:t>
            </a:r>
            <a:r>
              <a:rPr lang="hr-HR" dirty="0"/>
              <a:t> for human </a:t>
            </a:r>
            <a:r>
              <a:rPr lang="hr-HR" dirty="0" err="1"/>
              <a:t>perception</a:t>
            </a:r>
            <a:r>
              <a:rPr lang="hr-HR" dirty="0"/>
              <a:t> </a:t>
            </a:r>
            <a:r>
              <a:rPr lang="hr-HR" dirty="0" err="1"/>
              <a:t>than</a:t>
            </a:r>
            <a:r>
              <a:rPr lang="hr-HR" dirty="0"/>
              <a:t> </a:t>
            </a:r>
            <a:r>
              <a:rPr lang="hr-HR" dirty="0" err="1"/>
              <a:t>vision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hearing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2116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5FDAAB8A-83DF-4BB3-B68D-89DDCDCFA29E}"/>
              </a:ext>
            </a:extLst>
          </p:cNvPr>
          <p:cNvSpPr txBox="1"/>
          <p:nvPr/>
        </p:nvSpPr>
        <p:spPr>
          <a:xfrm>
            <a:off x="4181382" y="2707690"/>
            <a:ext cx="763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THANK YOU FOR THE ATTENTION</a:t>
            </a:r>
          </a:p>
        </p:txBody>
      </p:sp>
    </p:spTree>
    <p:extLst>
      <p:ext uri="{BB962C8B-B14F-4D97-AF65-F5344CB8AC3E}">
        <p14:creationId xmlns:p14="http://schemas.microsoft.com/office/powerpoint/2010/main" val="54082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4AE9E7-BCE1-4EBC-81F6-B645E44A7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 general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C73FD7A-DD85-425F-8AF6-00CBCF3F9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Ancient</a:t>
            </a:r>
            <a:r>
              <a:rPr lang="hr-HR" dirty="0"/>
              <a:t> </a:t>
            </a:r>
            <a:r>
              <a:rPr lang="hr-HR" dirty="0" err="1"/>
              <a:t>philosophers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medieval</a:t>
            </a:r>
            <a:r>
              <a:rPr lang="hr-HR" dirty="0"/>
              <a:t> </a:t>
            </a:r>
            <a:r>
              <a:rPr lang="hr-HR" dirty="0" err="1"/>
              <a:t>scholars</a:t>
            </a:r>
            <a:r>
              <a:rPr lang="hr-HR" dirty="0"/>
              <a:t> </a:t>
            </a:r>
            <a:r>
              <a:rPr lang="hr-HR" dirty="0" err="1"/>
              <a:t>wanted</a:t>
            </a:r>
            <a:r>
              <a:rPr lang="hr-HR" dirty="0"/>
              <a:t> to </a:t>
            </a:r>
            <a:r>
              <a:rPr lang="hr-HR" dirty="0" err="1"/>
              <a:t>know</a:t>
            </a:r>
            <a:r>
              <a:rPr lang="hr-HR" dirty="0"/>
              <a:t> how soul </a:t>
            </a:r>
            <a:r>
              <a:rPr lang="hr-HR" dirty="0" err="1"/>
              <a:t>interacts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material</a:t>
            </a:r>
            <a:r>
              <a:rPr lang="hr-HR" dirty="0"/>
              <a:t> </a:t>
            </a:r>
            <a:r>
              <a:rPr lang="hr-HR" dirty="0" err="1"/>
              <a:t>world</a:t>
            </a:r>
            <a:endParaRPr lang="hr-HR" dirty="0"/>
          </a:p>
          <a:p>
            <a:r>
              <a:rPr lang="hr-HR" dirty="0" err="1"/>
              <a:t>Two</a:t>
            </a:r>
            <a:r>
              <a:rPr lang="hr-HR" dirty="0"/>
              <a:t> </a:t>
            </a:r>
            <a:r>
              <a:rPr lang="hr-HR" dirty="0" err="1"/>
              <a:t>aspects</a:t>
            </a:r>
            <a:r>
              <a:rPr lang="hr-HR" dirty="0"/>
              <a:t> to </a:t>
            </a:r>
            <a:r>
              <a:rPr lang="hr-HR" dirty="0" err="1"/>
              <a:t>this</a:t>
            </a:r>
            <a:r>
              <a:rPr lang="hr-HR" dirty="0"/>
              <a:t> </a:t>
            </a:r>
            <a:r>
              <a:rPr lang="hr-HR" dirty="0" err="1"/>
              <a:t>question</a:t>
            </a:r>
            <a:r>
              <a:rPr lang="hr-HR" dirty="0"/>
              <a:t>: First one </a:t>
            </a:r>
            <a:r>
              <a:rPr lang="hr-HR" dirty="0" err="1"/>
              <a:t>is</a:t>
            </a:r>
            <a:r>
              <a:rPr lang="hr-HR" dirty="0"/>
              <a:t> how soul </a:t>
            </a:r>
            <a:r>
              <a:rPr lang="hr-HR" dirty="0" err="1"/>
              <a:t>initiate</a:t>
            </a:r>
            <a:r>
              <a:rPr lang="hr-HR" dirty="0"/>
              <a:t> </a:t>
            </a:r>
            <a:r>
              <a:rPr lang="hr-HR" dirty="0" err="1"/>
              <a:t>action</a:t>
            </a:r>
            <a:r>
              <a:rPr lang="hr-HR" dirty="0"/>
              <a:t>/</a:t>
            </a:r>
            <a:r>
              <a:rPr lang="hr-HR" dirty="0" err="1"/>
              <a:t>produce</a:t>
            </a:r>
            <a:r>
              <a:rPr lang="hr-HR" dirty="0"/>
              <a:t> </a:t>
            </a:r>
            <a:r>
              <a:rPr lang="hr-HR" dirty="0" err="1"/>
              <a:t>change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outside</a:t>
            </a:r>
            <a:r>
              <a:rPr lang="hr-HR" dirty="0"/>
              <a:t> </a:t>
            </a:r>
            <a:r>
              <a:rPr lang="hr-HR" dirty="0" err="1"/>
              <a:t>world</a:t>
            </a:r>
            <a:r>
              <a:rPr lang="hr-HR" dirty="0"/>
              <a:t>, </a:t>
            </a:r>
            <a:r>
              <a:rPr lang="hr-HR" dirty="0" err="1"/>
              <a:t>second</a:t>
            </a:r>
            <a:r>
              <a:rPr lang="hr-HR" dirty="0"/>
              <a:t> </a:t>
            </a:r>
            <a:r>
              <a:rPr lang="hr-HR" dirty="0" err="1"/>
              <a:t>aspect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how soul </a:t>
            </a:r>
            <a:r>
              <a:rPr lang="hr-HR" dirty="0" err="1"/>
              <a:t>senses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acquires</a:t>
            </a:r>
            <a:r>
              <a:rPr lang="hr-HR" dirty="0"/>
              <a:t> </a:t>
            </a:r>
            <a:r>
              <a:rPr lang="hr-HR" dirty="0" err="1"/>
              <a:t>knowledge</a:t>
            </a:r>
            <a:r>
              <a:rPr lang="hr-HR" dirty="0"/>
              <a:t> </a:t>
            </a:r>
            <a:r>
              <a:rPr lang="hr-HR" dirty="0" err="1"/>
              <a:t>about</a:t>
            </a:r>
            <a:r>
              <a:rPr lang="hr-HR" dirty="0"/>
              <a:t> </a:t>
            </a:r>
            <a:r>
              <a:rPr lang="hr-HR" dirty="0" err="1"/>
              <a:t>outside</a:t>
            </a:r>
            <a:r>
              <a:rPr lang="hr-HR" dirty="0"/>
              <a:t> </a:t>
            </a:r>
            <a:r>
              <a:rPr lang="hr-HR" dirty="0" err="1"/>
              <a:t>world</a:t>
            </a:r>
            <a:endParaRPr lang="hr-HR" dirty="0"/>
          </a:p>
          <a:p>
            <a:r>
              <a:rPr lang="hr-HR" dirty="0" err="1"/>
              <a:t>Medieval</a:t>
            </a:r>
            <a:r>
              <a:rPr lang="hr-HR" dirty="0"/>
              <a:t> </a:t>
            </a:r>
            <a:r>
              <a:rPr lang="hr-HR" dirty="0" err="1"/>
              <a:t>scholars</a:t>
            </a:r>
            <a:r>
              <a:rPr lang="hr-HR" dirty="0"/>
              <a:t> </a:t>
            </a:r>
            <a:r>
              <a:rPr lang="hr-HR" dirty="0" err="1"/>
              <a:t>considered</a:t>
            </a:r>
            <a:r>
              <a:rPr lang="hr-HR" dirty="0"/>
              <a:t> </a:t>
            </a:r>
            <a:r>
              <a:rPr lang="hr-HR" dirty="0" err="1"/>
              <a:t>second</a:t>
            </a:r>
            <a:r>
              <a:rPr lang="hr-HR" dirty="0"/>
              <a:t> </a:t>
            </a:r>
            <a:r>
              <a:rPr lang="hr-HR" dirty="0" err="1"/>
              <a:t>aspect</a:t>
            </a:r>
            <a:r>
              <a:rPr lang="hr-HR" dirty="0"/>
              <a:t> </a:t>
            </a:r>
            <a:r>
              <a:rPr lang="hr-HR" dirty="0" err="1"/>
              <a:t>very</a:t>
            </a:r>
            <a:r>
              <a:rPr lang="hr-HR" dirty="0"/>
              <a:t> </a:t>
            </a:r>
            <a:r>
              <a:rPr lang="hr-HR" dirty="0" err="1"/>
              <a:t>seriously</a:t>
            </a:r>
            <a:r>
              <a:rPr lang="hr-HR" dirty="0"/>
              <a:t> 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32789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09B8A2-06EB-473C-8EE5-EF423FEBC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Perception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medieval</a:t>
            </a:r>
            <a:r>
              <a:rPr lang="hr-HR" dirty="0"/>
              <a:t> </a:t>
            </a:r>
            <a:r>
              <a:rPr lang="hr-HR" dirty="0" err="1"/>
              <a:t>psychology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14CFDE3-B40C-4464-801F-88B3011A2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In </a:t>
            </a:r>
            <a:r>
              <a:rPr lang="hr-HR" dirty="0" err="1"/>
              <a:t>modern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medieval</a:t>
            </a:r>
            <a:r>
              <a:rPr lang="hr-HR" dirty="0"/>
              <a:t> </a:t>
            </a:r>
            <a:r>
              <a:rPr lang="hr-HR" dirty="0" err="1"/>
              <a:t>psychology</a:t>
            </a:r>
            <a:r>
              <a:rPr lang="hr-HR" dirty="0"/>
              <a:t>, </a:t>
            </a:r>
            <a:r>
              <a:rPr lang="hr-HR" dirty="0" err="1"/>
              <a:t>accounts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perception</a:t>
            </a:r>
            <a:r>
              <a:rPr lang="hr-HR" dirty="0"/>
              <a:t> place </a:t>
            </a:r>
            <a:r>
              <a:rPr lang="hr-HR" dirty="0" err="1"/>
              <a:t>stress</a:t>
            </a:r>
            <a:r>
              <a:rPr lang="hr-HR" dirty="0"/>
              <a:t> on </a:t>
            </a:r>
            <a:r>
              <a:rPr lang="hr-HR" dirty="0" err="1"/>
              <a:t>physical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physiological</a:t>
            </a:r>
            <a:r>
              <a:rPr lang="hr-HR" dirty="0"/>
              <a:t> </a:t>
            </a:r>
            <a:r>
              <a:rPr lang="hr-HR" dirty="0" err="1"/>
              <a:t>processes</a:t>
            </a:r>
            <a:r>
              <a:rPr lang="hr-HR" dirty="0"/>
              <a:t> (</a:t>
            </a:r>
            <a:r>
              <a:rPr lang="hr-HR" dirty="0" err="1"/>
              <a:t>example</a:t>
            </a:r>
            <a:r>
              <a:rPr lang="hr-HR" dirty="0"/>
              <a:t>: </a:t>
            </a:r>
            <a:r>
              <a:rPr lang="hr-HR" dirty="0" err="1"/>
              <a:t>what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eye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composed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)</a:t>
            </a:r>
          </a:p>
          <a:p>
            <a:r>
              <a:rPr lang="hr-HR" dirty="0" err="1"/>
              <a:t>Up</a:t>
            </a:r>
            <a:r>
              <a:rPr lang="hr-HR" dirty="0"/>
              <a:t> to 20th </a:t>
            </a:r>
            <a:r>
              <a:rPr lang="hr-HR" dirty="0" err="1"/>
              <a:t>century</a:t>
            </a:r>
            <a:r>
              <a:rPr lang="hr-HR" dirty="0"/>
              <a:t> (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troughout</a:t>
            </a:r>
            <a:r>
              <a:rPr lang="hr-HR" dirty="0"/>
              <a:t> </a:t>
            </a:r>
            <a:r>
              <a:rPr lang="hr-HR" dirty="0" err="1"/>
              <a:t>ancient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medieval</a:t>
            </a:r>
            <a:r>
              <a:rPr lang="hr-HR" dirty="0"/>
              <a:t> period) </a:t>
            </a:r>
            <a:r>
              <a:rPr lang="hr-HR" dirty="0" err="1"/>
              <a:t>main</a:t>
            </a:r>
            <a:r>
              <a:rPr lang="hr-HR" dirty="0"/>
              <a:t> </a:t>
            </a:r>
            <a:r>
              <a:rPr lang="hr-HR" dirty="0" err="1"/>
              <a:t>focus</a:t>
            </a:r>
            <a:r>
              <a:rPr lang="hr-HR" dirty="0"/>
              <a:t> </a:t>
            </a:r>
            <a:r>
              <a:rPr lang="hr-HR" dirty="0" err="1"/>
              <a:t>was</a:t>
            </a:r>
            <a:r>
              <a:rPr lang="hr-HR" dirty="0"/>
              <a:t> put on </a:t>
            </a:r>
            <a:r>
              <a:rPr lang="hr-HR" dirty="0" err="1"/>
              <a:t>functioning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receptors</a:t>
            </a:r>
            <a:r>
              <a:rPr lang="hr-HR" dirty="0"/>
              <a:t>, </a:t>
            </a:r>
            <a:r>
              <a:rPr lang="hr-HR" dirty="0" err="1"/>
              <a:t>particularly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eye</a:t>
            </a:r>
            <a:endParaRPr lang="hr-HR" dirty="0"/>
          </a:p>
          <a:p>
            <a:r>
              <a:rPr lang="hr-HR" dirty="0"/>
              <a:t>In </a:t>
            </a:r>
            <a:r>
              <a:rPr lang="hr-HR" dirty="0" err="1"/>
              <a:t>medieval</a:t>
            </a:r>
            <a:r>
              <a:rPr lang="hr-HR" dirty="0"/>
              <a:t> </a:t>
            </a:r>
            <a:r>
              <a:rPr lang="hr-HR" dirty="0" err="1"/>
              <a:t>psychology</a:t>
            </a:r>
            <a:r>
              <a:rPr lang="hr-HR" dirty="0"/>
              <a:t> </a:t>
            </a:r>
            <a:r>
              <a:rPr lang="hr-HR" dirty="0" err="1"/>
              <a:t>cognitive</a:t>
            </a:r>
            <a:r>
              <a:rPr lang="hr-HR" dirty="0"/>
              <a:t> </a:t>
            </a:r>
            <a:r>
              <a:rPr lang="hr-HR" dirty="0" err="1"/>
              <a:t>processes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inner</a:t>
            </a:r>
            <a:r>
              <a:rPr lang="hr-HR" dirty="0"/>
              <a:t> </a:t>
            </a:r>
            <a:r>
              <a:rPr lang="hr-HR" dirty="0" err="1"/>
              <a:t>senses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mind</a:t>
            </a:r>
            <a:r>
              <a:rPr lang="hr-HR" dirty="0"/>
              <a:t> </a:t>
            </a:r>
            <a:r>
              <a:rPr lang="hr-HR" dirty="0" err="1"/>
              <a:t>itself</a:t>
            </a:r>
            <a:r>
              <a:rPr lang="hr-HR" dirty="0"/>
              <a:t> </a:t>
            </a:r>
            <a:r>
              <a:rPr lang="hr-HR" dirty="0" err="1"/>
              <a:t>were</a:t>
            </a:r>
            <a:r>
              <a:rPr lang="hr-HR" dirty="0"/>
              <a:t> </a:t>
            </a:r>
            <a:r>
              <a:rPr lang="hr-HR" dirty="0" err="1"/>
              <a:t>held</a:t>
            </a:r>
            <a:r>
              <a:rPr lang="hr-HR" dirty="0"/>
              <a:t> </a:t>
            </a:r>
            <a:r>
              <a:rPr lang="hr-HR" dirty="0" err="1"/>
              <a:t>importnat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definining</a:t>
            </a:r>
            <a:r>
              <a:rPr lang="hr-HR" dirty="0"/>
              <a:t> </a:t>
            </a:r>
            <a:r>
              <a:rPr lang="hr-HR" dirty="0" err="1"/>
              <a:t>perception</a:t>
            </a:r>
            <a:endParaRPr lang="hr-HR" dirty="0"/>
          </a:p>
          <a:p>
            <a:r>
              <a:rPr lang="hr-HR" dirty="0" err="1"/>
              <a:t>Different</a:t>
            </a:r>
            <a:r>
              <a:rPr lang="hr-HR" dirty="0"/>
              <a:t> </a:t>
            </a:r>
            <a:r>
              <a:rPr lang="hr-HR" dirty="0" err="1"/>
              <a:t>accounts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soul had </a:t>
            </a:r>
            <a:r>
              <a:rPr lang="hr-HR" dirty="0" err="1"/>
              <a:t>implications</a:t>
            </a:r>
            <a:r>
              <a:rPr lang="hr-HR" dirty="0"/>
              <a:t> for </a:t>
            </a:r>
            <a:r>
              <a:rPr lang="hr-HR" dirty="0" err="1"/>
              <a:t>perceptual</a:t>
            </a:r>
            <a:r>
              <a:rPr lang="hr-HR" dirty="0"/>
              <a:t> </a:t>
            </a:r>
            <a:r>
              <a:rPr lang="hr-HR" dirty="0" err="1"/>
              <a:t>theory</a:t>
            </a:r>
            <a:r>
              <a:rPr lang="hr-HR" dirty="0"/>
              <a:t>, </a:t>
            </a:r>
            <a:r>
              <a:rPr lang="hr-HR" dirty="0" err="1"/>
              <a:t>especially</a:t>
            </a:r>
            <a:r>
              <a:rPr lang="hr-HR" dirty="0"/>
              <a:t> for </a:t>
            </a:r>
            <a:r>
              <a:rPr lang="hr-HR" dirty="0" err="1"/>
              <a:t>theories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vision</a:t>
            </a:r>
            <a:endParaRPr lang="hr-HR" dirty="0"/>
          </a:p>
          <a:p>
            <a:r>
              <a:rPr lang="hr-HR" dirty="0" err="1"/>
              <a:t>Aristotelian</a:t>
            </a:r>
            <a:r>
              <a:rPr lang="hr-HR" dirty="0"/>
              <a:t> </a:t>
            </a:r>
            <a:r>
              <a:rPr lang="hr-HR" dirty="0" err="1"/>
              <a:t>account</a:t>
            </a:r>
            <a:r>
              <a:rPr lang="hr-HR" dirty="0"/>
              <a:t> </a:t>
            </a:r>
            <a:r>
              <a:rPr lang="hr-HR" dirty="0" err="1"/>
              <a:t>tended</a:t>
            </a:r>
            <a:r>
              <a:rPr lang="hr-HR" dirty="0"/>
              <a:t> to </a:t>
            </a:r>
            <a:r>
              <a:rPr lang="hr-HR" dirty="0" err="1"/>
              <a:t>favor</a:t>
            </a:r>
            <a:r>
              <a:rPr lang="hr-HR" dirty="0"/>
              <a:t> </a:t>
            </a:r>
            <a:r>
              <a:rPr lang="hr-HR" dirty="0" err="1"/>
              <a:t>passive</a:t>
            </a:r>
            <a:r>
              <a:rPr lang="hr-HR" dirty="0"/>
              <a:t> </a:t>
            </a:r>
            <a:r>
              <a:rPr lang="hr-HR" dirty="0" err="1"/>
              <a:t>while</a:t>
            </a:r>
            <a:r>
              <a:rPr lang="hr-HR" dirty="0"/>
              <a:t> </a:t>
            </a:r>
            <a:r>
              <a:rPr lang="hr-HR" dirty="0" err="1"/>
              <a:t>Platonic</a:t>
            </a:r>
            <a:r>
              <a:rPr lang="hr-HR" dirty="0"/>
              <a:t> </a:t>
            </a:r>
            <a:r>
              <a:rPr lang="hr-HR" dirty="0" err="1"/>
              <a:t>an</a:t>
            </a:r>
            <a:r>
              <a:rPr lang="hr-HR" dirty="0"/>
              <a:t> </a:t>
            </a:r>
            <a:r>
              <a:rPr lang="hr-HR" dirty="0" err="1"/>
              <a:t>active</a:t>
            </a:r>
            <a:r>
              <a:rPr lang="hr-HR" dirty="0"/>
              <a:t> </a:t>
            </a:r>
            <a:r>
              <a:rPr lang="hr-HR" dirty="0" err="1"/>
              <a:t>theory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perception</a:t>
            </a:r>
            <a:r>
              <a:rPr lang="hr-HR" dirty="0"/>
              <a:t> </a:t>
            </a:r>
          </a:p>
          <a:p>
            <a:pPr marL="0" indent="0">
              <a:buNone/>
            </a:pP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7487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7A8322-DE58-43CD-AA85-FB75D8431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Frequently</a:t>
            </a:r>
            <a:r>
              <a:rPr lang="hr-HR" dirty="0"/>
              <a:t> </a:t>
            </a:r>
            <a:r>
              <a:rPr lang="hr-HR" dirty="0" err="1"/>
              <a:t>encountered</a:t>
            </a:r>
            <a:r>
              <a:rPr lang="hr-HR" dirty="0"/>
              <a:t> </a:t>
            </a:r>
            <a:r>
              <a:rPr lang="hr-HR" dirty="0" err="1"/>
              <a:t>terms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medieval</a:t>
            </a:r>
            <a:r>
              <a:rPr lang="hr-HR" dirty="0"/>
              <a:t> </a:t>
            </a:r>
            <a:r>
              <a:rPr lang="hr-HR" dirty="0" err="1"/>
              <a:t>psychology</a:t>
            </a:r>
            <a:r>
              <a:rPr lang="hr-HR" dirty="0"/>
              <a:t> </a:t>
            </a:r>
            <a:r>
              <a:rPr lang="hr-HR" dirty="0" err="1"/>
              <a:t>explained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0B671E-7D89-4983-AA54-C34B02AE5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Sensibles</a:t>
            </a:r>
            <a:r>
              <a:rPr lang="hr-HR" dirty="0"/>
              <a:t>- </a:t>
            </a:r>
            <a:r>
              <a:rPr lang="hr-HR" dirty="0" err="1"/>
              <a:t>qualities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can</a:t>
            </a:r>
            <a:r>
              <a:rPr lang="hr-HR" dirty="0"/>
              <a:t>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sensed</a:t>
            </a:r>
            <a:r>
              <a:rPr lang="hr-HR" dirty="0"/>
              <a:t> (for </a:t>
            </a:r>
            <a:r>
              <a:rPr lang="hr-HR" dirty="0" err="1"/>
              <a:t>example</a:t>
            </a:r>
            <a:r>
              <a:rPr lang="hr-HR" dirty="0"/>
              <a:t>: temperature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color</a:t>
            </a:r>
            <a:r>
              <a:rPr lang="hr-HR" dirty="0"/>
              <a:t>)</a:t>
            </a:r>
          </a:p>
          <a:p>
            <a:r>
              <a:rPr lang="hr-HR" dirty="0" err="1"/>
              <a:t>Sensible</a:t>
            </a:r>
            <a:r>
              <a:rPr lang="hr-HR" dirty="0"/>
              <a:t> </a:t>
            </a:r>
            <a:r>
              <a:rPr lang="hr-HR" dirty="0" err="1"/>
              <a:t>species</a:t>
            </a:r>
            <a:r>
              <a:rPr lang="hr-HR" dirty="0"/>
              <a:t>- </a:t>
            </a:r>
            <a:r>
              <a:rPr lang="hr-HR" dirty="0" err="1"/>
              <a:t>when</a:t>
            </a:r>
            <a:r>
              <a:rPr lang="hr-HR" dirty="0"/>
              <a:t> </a:t>
            </a:r>
            <a:r>
              <a:rPr lang="hr-HR" dirty="0" err="1"/>
              <a:t>something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perceived</a:t>
            </a:r>
            <a:r>
              <a:rPr lang="hr-HR" dirty="0"/>
              <a:t> </a:t>
            </a:r>
            <a:r>
              <a:rPr lang="hr-HR" dirty="0" err="1"/>
              <a:t>it</a:t>
            </a:r>
            <a:r>
              <a:rPr lang="hr-HR" dirty="0"/>
              <a:t> </a:t>
            </a:r>
            <a:r>
              <a:rPr lang="hr-HR" dirty="0" err="1"/>
              <a:t>causes</a:t>
            </a:r>
            <a:r>
              <a:rPr lang="hr-HR" dirty="0"/>
              <a:t> </a:t>
            </a:r>
            <a:r>
              <a:rPr lang="hr-HR" dirty="0" err="1"/>
              <a:t>impression</a:t>
            </a:r>
            <a:r>
              <a:rPr lang="hr-HR" dirty="0"/>
              <a:t> on </a:t>
            </a:r>
            <a:r>
              <a:rPr lang="hr-HR" dirty="0" err="1"/>
              <a:t>sense</a:t>
            </a:r>
            <a:r>
              <a:rPr lang="hr-HR" dirty="0"/>
              <a:t> organ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perceiver</a:t>
            </a:r>
            <a:endParaRPr lang="hr-HR" dirty="0"/>
          </a:p>
          <a:p>
            <a:r>
              <a:rPr lang="hr-HR" dirty="0" err="1"/>
              <a:t>Form</a:t>
            </a:r>
            <a:r>
              <a:rPr lang="hr-HR" dirty="0"/>
              <a:t>-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visual</a:t>
            </a:r>
            <a:r>
              <a:rPr lang="hr-HR" dirty="0"/>
              <a:t> </a:t>
            </a:r>
            <a:r>
              <a:rPr lang="hr-HR" dirty="0" err="1"/>
              <a:t>perception</a:t>
            </a:r>
            <a:r>
              <a:rPr lang="hr-HR" dirty="0"/>
              <a:t>, </a:t>
            </a:r>
            <a:r>
              <a:rPr lang="hr-HR" dirty="0" err="1"/>
              <a:t>corresponds</a:t>
            </a:r>
            <a:r>
              <a:rPr lang="hr-HR" dirty="0"/>
              <a:t> to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identity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an</a:t>
            </a:r>
            <a:r>
              <a:rPr lang="hr-HR" dirty="0"/>
              <a:t> </a:t>
            </a:r>
            <a:r>
              <a:rPr lang="hr-HR" dirty="0" err="1"/>
              <a:t>object</a:t>
            </a:r>
            <a:endParaRPr lang="hr-HR" dirty="0"/>
          </a:p>
          <a:p>
            <a:r>
              <a:rPr lang="hr-HR" dirty="0" err="1"/>
              <a:t>Necessity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species</a:t>
            </a:r>
            <a:r>
              <a:rPr lang="hr-HR" dirty="0"/>
              <a:t> 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generally</a:t>
            </a:r>
            <a:r>
              <a:rPr lang="hr-HR" dirty="0"/>
              <a:t> </a:t>
            </a:r>
            <a:r>
              <a:rPr lang="hr-HR" dirty="0" err="1"/>
              <a:t>accepted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time </a:t>
            </a:r>
            <a:r>
              <a:rPr lang="hr-HR" dirty="0" err="1"/>
              <a:t>of</a:t>
            </a:r>
            <a:r>
              <a:rPr lang="hr-HR" dirty="0"/>
              <a:t> Plato to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William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Ockham</a:t>
            </a:r>
            <a:r>
              <a:rPr lang="hr-HR" dirty="0"/>
              <a:t> (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intuitively</a:t>
            </a:r>
            <a:r>
              <a:rPr lang="hr-HR" dirty="0"/>
              <a:t> </a:t>
            </a:r>
            <a:r>
              <a:rPr lang="hr-HR" dirty="0" err="1"/>
              <a:t>obvious</a:t>
            </a:r>
            <a:r>
              <a:rPr lang="hr-HR" dirty="0"/>
              <a:t>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5365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248BD4-AF5E-453B-96B2-57622C771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Aristotle’s</a:t>
            </a:r>
            <a:r>
              <a:rPr lang="hr-HR" dirty="0"/>
              <a:t> </a:t>
            </a:r>
            <a:r>
              <a:rPr lang="hr-HR" dirty="0" err="1"/>
              <a:t>sensation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perception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1F82458-4DE4-49D5-9E8C-D94CB365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err="1"/>
              <a:t>His</a:t>
            </a:r>
            <a:r>
              <a:rPr lang="hr-HR" dirty="0"/>
              <a:t> </a:t>
            </a:r>
            <a:r>
              <a:rPr lang="hr-HR" dirty="0" err="1"/>
              <a:t>account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sensation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perception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contained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De </a:t>
            </a:r>
            <a:r>
              <a:rPr lang="hr-HR" dirty="0" err="1"/>
              <a:t>Anima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De </a:t>
            </a:r>
            <a:r>
              <a:rPr lang="hr-HR" dirty="0" err="1"/>
              <a:t>Sensu</a:t>
            </a:r>
            <a:r>
              <a:rPr lang="hr-HR" dirty="0"/>
              <a:t> </a:t>
            </a:r>
            <a:r>
              <a:rPr lang="hr-HR" dirty="0" err="1"/>
              <a:t>et</a:t>
            </a:r>
            <a:r>
              <a:rPr lang="hr-HR" dirty="0"/>
              <a:t> </a:t>
            </a:r>
            <a:r>
              <a:rPr lang="hr-HR" dirty="0" err="1"/>
              <a:t>Sensibili</a:t>
            </a:r>
            <a:r>
              <a:rPr lang="hr-HR" dirty="0"/>
              <a:t> (On </a:t>
            </a:r>
            <a:r>
              <a:rPr lang="hr-HR" dirty="0" err="1"/>
              <a:t>Sense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Sensing</a:t>
            </a:r>
            <a:r>
              <a:rPr lang="hr-HR" dirty="0"/>
              <a:t>)</a:t>
            </a:r>
          </a:p>
          <a:p>
            <a:r>
              <a:rPr lang="hr-HR" dirty="0" err="1"/>
              <a:t>Perceptible</a:t>
            </a:r>
            <a:r>
              <a:rPr lang="hr-HR" dirty="0"/>
              <a:t> </a:t>
            </a:r>
            <a:r>
              <a:rPr lang="hr-HR" dirty="0" err="1"/>
              <a:t>sensory</a:t>
            </a:r>
            <a:r>
              <a:rPr lang="hr-HR" dirty="0"/>
              <a:t> </a:t>
            </a:r>
            <a:r>
              <a:rPr lang="hr-HR" dirty="0" err="1"/>
              <a:t>qualities</a:t>
            </a:r>
            <a:r>
              <a:rPr lang="hr-HR" dirty="0"/>
              <a:t> </a:t>
            </a:r>
            <a:r>
              <a:rPr lang="hr-HR" dirty="0" err="1"/>
              <a:t>fall</a:t>
            </a:r>
            <a:r>
              <a:rPr lang="hr-HR" dirty="0"/>
              <a:t> </a:t>
            </a:r>
            <a:r>
              <a:rPr lang="hr-HR" dirty="0" err="1"/>
              <a:t>into</a:t>
            </a:r>
            <a:r>
              <a:rPr lang="hr-HR" dirty="0"/>
              <a:t> </a:t>
            </a:r>
            <a:r>
              <a:rPr lang="hr-HR" dirty="0" err="1"/>
              <a:t>two</a:t>
            </a:r>
            <a:r>
              <a:rPr lang="hr-HR" dirty="0"/>
              <a:t> </a:t>
            </a:r>
            <a:r>
              <a:rPr lang="hr-HR" dirty="0" err="1"/>
              <a:t>kinds</a:t>
            </a:r>
            <a:endParaRPr lang="hr-HR" dirty="0"/>
          </a:p>
          <a:p>
            <a:r>
              <a:rPr lang="hr-HR" dirty="0"/>
              <a:t>First </a:t>
            </a:r>
            <a:r>
              <a:rPr lang="hr-HR" dirty="0" err="1"/>
              <a:t>kind</a:t>
            </a:r>
            <a:r>
              <a:rPr lang="hr-HR" dirty="0"/>
              <a:t> (</a:t>
            </a:r>
            <a:r>
              <a:rPr lang="hr-HR" dirty="0" err="1"/>
              <a:t>objects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sense</a:t>
            </a:r>
            <a:r>
              <a:rPr lang="hr-HR" dirty="0"/>
              <a:t>)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second</a:t>
            </a:r>
            <a:r>
              <a:rPr lang="hr-HR" dirty="0"/>
              <a:t> </a:t>
            </a:r>
            <a:r>
              <a:rPr lang="hr-HR" dirty="0" err="1"/>
              <a:t>kind</a:t>
            </a:r>
            <a:r>
              <a:rPr lang="hr-HR" dirty="0"/>
              <a:t> (</a:t>
            </a:r>
            <a:r>
              <a:rPr lang="hr-HR" dirty="0" err="1"/>
              <a:t>common</a:t>
            </a:r>
            <a:r>
              <a:rPr lang="hr-HR" dirty="0"/>
              <a:t> </a:t>
            </a:r>
            <a:r>
              <a:rPr lang="hr-HR" dirty="0" err="1"/>
              <a:t>sensibles</a:t>
            </a:r>
            <a:r>
              <a:rPr lang="hr-HR" dirty="0"/>
              <a:t>)</a:t>
            </a:r>
          </a:p>
          <a:p>
            <a:r>
              <a:rPr lang="hr-HR" dirty="0" err="1"/>
              <a:t>Aristotle</a:t>
            </a:r>
            <a:r>
              <a:rPr lang="hr-HR" dirty="0"/>
              <a:t> </a:t>
            </a:r>
            <a:r>
              <a:rPr lang="hr-HR" dirty="0" err="1"/>
              <a:t>maintained</a:t>
            </a:r>
            <a:r>
              <a:rPr lang="hr-HR" dirty="0"/>
              <a:t> </a:t>
            </a:r>
            <a:r>
              <a:rPr lang="hr-HR" dirty="0" err="1"/>
              <a:t>there</a:t>
            </a:r>
            <a:r>
              <a:rPr lang="hr-HR" dirty="0"/>
              <a:t> are </a:t>
            </a:r>
            <a:r>
              <a:rPr lang="hr-HR" dirty="0" err="1"/>
              <a:t>only</a:t>
            </a:r>
            <a:r>
              <a:rPr lang="hr-HR" dirty="0"/>
              <a:t> </a:t>
            </a:r>
            <a:r>
              <a:rPr lang="hr-HR" dirty="0" err="1"/>
              <a:t>five</a:t>
            </a:r>
            <a:r>
              <a:rPr lang="hr-HR" dirty="0"/>
              <a:t> </a:t>
            </a:r>
            <a:r>
              <a:rPr lang="hr-HR" dirty="0" err="1"/>
              <a:t>senses</a:t>
            </a:r>
            <a:endParaRPr lang="hr-HR" dirty="0"/>
          </a:p>
          <a:p>
            <a:r>
              <a:rPr lang="hr-HR" dirty="0"/>
              <a:t>He </a:t>
            </a:r>
            <a:r>
              <a:rPr lang="hr-HR" dirty="0" err="1"/>
              <a:t>rejected</a:t>
            </a:r>
            <a:r>
              <a:rPr lang="hr-HR" dirty="0"/>
              <a:t> </a:t>
            </a:r>
            <a:r>
              <a:rPr lang="hr-HR" dirty="0" err="1"/>
              <a:t>idea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rays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light</a:t>
            </a:r>
            <a:r>
              <a:rPr lang="hr-HR" dirty="0"/>
              <a:t> </a:t>
            </a:r>
            <a:r>
              <a:rPr lang="hr-HR" dirty="0" err="1"/>
              <a:t>issue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eye</a:t>
            </a:r>
            <a:endParaRPr lang="hr-HR" dirty="0"/>
          </a:p>
          <a:p>
            <a:r>
              <a:rPr lang="hr-HR" dirty="0"/>
              <a:t>He </a:t>
            </a:r>
            <a:r>
              <a:rPr lang="hr-HR" dirty="0" err="1"/>
              <a:t>suggested</a:t>
            </a:r>
            <a:r>
              <a:rPr lang="hr-HR" dirty="0"/>
              <a:t> </a:t>
            </a:r>
            <a:r>
              <a:rPr lang="hr-HR" dirty="0" err="1"/>
              <a:t>sensing</a:t>
            </a:r>
            <a:r>
              <a:rPr lang="hr-HR" dirty="0"/>
              <a:t> </a:t>
            </a:r>
            <a:r>
              <a:rPr lang="hr-HR" dirty="0" err="1"/>
              <a:t>or</a:t>
            </a:r>
            <a:r>
              <a:rPr lang="hr-HR" dirty="0"/>
              <a:t> </a:t>
            </a:r>
            <a:r>
              <a:rPr lang="hr-HR" dirty="0" err="1"/>
              <a:t>seeing</a:t>
            </a:r>
            <a:r>
              <a:rPr lang="hr-HR" dirty="0"/>
              <a:t> </a:t>
            </a:r>
            <a:r>
              <a:rPr lang="hr-HR" dirty="0" err="1"/>
              <a:t>takes</a:t>
            </a:r>
            <a:r>
              <a:rPr lang="hr-HR" dirty="0"/>
              <a:t> place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brain</a:t>
            </a:r>
            <a:r>
              <a:rPr lang="hr-HR" dirty="0"/>
              <a:t> </a:t>
            </a:r>
          </a:p>
          <a:p>
            <a:r>
              <a:rPr lang="hr-HR" dirty="0"/>
              <a:t>He </a:t>
            </a:r>
            <a:r>
              <a:rPr lang="hr-HR" dirty="0" err="1"/>
              <a:t>maintained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sound</a:t>
            </a:r>
            <a:r>
              <a:rPr lang="hr-HR" dirty="0"/>
              <a:t> </a:t>
            </a:r>
            <a:r>
              <a:rPr lang="hr-HR" dirty="0" err="1"/>
              <a:t>takes</a:t>
            </a:r>
            <a:r>
              <a:rPr lang="hr-HR" dirty="0"/>
              <a:t> place </a:t>
            </a:r>
            <a:r>
              <a:rPr lang="hr-HR" dirty="0" err="1"/>
              <a:t>when</a:t>
            </a:r>
            <a:r>
              <a:rPr lang="hr-HR" dirty="0"/>
              <a:t> </a:t>
            </a:r>
            <a:r>
              <a:rPr lang="hr-HR" dirty="0" err="1"/>
              <a:t>two</a:t>
            </a:r>
            <a:r>
              <a:rPr lang="hr-HR" dirty="0"/>
              <a:t> </a:t>
            </a:r>
            <a:r>
              <a:rPr lang="hr-HR" dirty="0" err="1"/>
              <a:t>bodies</a:t>
            </a:r>
            <a:r>
              <a:rPr lang="hr-HR" dirty="0"/>
              <a:t> </a:t>
            </a:r>
            <a:r>
              <a:rPr lang="hr-HR" dirty="0" err="1"/>
              <a:t>impact</a:t>
            </a:r>
            <a:r>
              <a:rPr lang="hr-HR" dirty="0"/>
              <a:t> on one </a:t>
            </a:r>
            <a:r>
              <a:rPr lang="hr-HR" dirty="0" err="1"/>
              <a:t>another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transmitted</a:t>
            </a:r>
            <a:r>
              <a:rPr lang="hr-HR" dirty="0"/>
              <a:t> </a:t>
            </a:r>
            <a:r>
              <a:rPr lang="hr-HR" dirty="0" err="1"/>
              <a:t>through</a:t>
            </a:r>
            <a:r>
              <a:rPr lang="hr-HR" dirty="0"/>
              <a:t> </a:t>
            </a:r>
            <a:r>
              <a:rPr lang="hr-HR" dirty="0" err="1"/>
              <a:t>air</a:t>
            </a:r>
            <a:r>
              <a:rPr lang="hr-HR" dirty="0"/>
              <a:t>/water</a:t>
            </a:r>
          </a:p>
          <a:p>
            <a:r>
              <a:rPr lang="hr-HR" dirty="0" err="1"/>
              <a:t>Smelling</a:t>
            </a:r>
            <a:r>
              <a:rPr lang="hr-HR" dirty="0"/>
              <a:t> </a:t>
            </a:r>
            <a:r>
              <a:rPr lang="hr-HR" dirty="0" err="1"/>
              <a:t>occurs</a:t>
            </a:r>
            <a:r>
              <a:rPr lang="hr-HR" dirty="0"/>
              <a:t> </a:t>
            </a:r>
            <a:r>
              <a:rPr lang="hr-HR" dirty="0" err="1"/>
              <a:t>through</a:t>
            </a:r>
            <a:r>
              <a:rPr lang="hr-HR" dirty="0"/>
              <a:t> </a:t>
            </a:r>
            <a:r>
              <a:rPr lang="hr-HR" dirty="0" err="1"/>
              <a:t>medium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air</a:t>
            </a:r>
            <a:r>
              <a:rPr lang="hr-HR" dirty="0"/>
              <a:t> </a:t>
            </a:r>
            <a:r>
              <a:rPr lang="hr-HR" dirty="0" err="1"/>
              <a:t>or</a:t>
            </a:r>
            <a:r>
              <a:rPr lang="hr-HR" dirty="0"/>
              <a:t> water</a:t>
            </a:r>
          </a:p>
          <a:p>
            <a:r>
              <a:rPr lang="hr-HR" dirty="0"/>
              <a:t>Touch </a:t>
            </a:r>
            <a:r>
              <a:rPr lang="hr-HR" dirty="0" err="1"/>
              <a:t>and</a:t>
            </a:r>
            <a:r>
              <a:rPr lang="hr-HR" dirty="0"/>
              <a:t> taste are </a:t>
            </a:r>
            <a:r>
              <a:rPr lang="hr-HR" dirty="0" err="1"/>
              <a:t>alike</a:t>
            </a:r>
            <a:r>
              <a:rPr lang="hr-HR" dirty="0"/>
              <a:t>, </a:t>
            </a:r>
            <a:r>
              <a:rPr lang="hr-HR" dirty="0" err="1"/>
              <a:t>medium</a:t>
            </a:r>
            <a:r>
              <a:rPr lang="hr-HR" dirty="0"/>
              <a:t> for </a:t>
            </a:r>
            <a:r>
              <a:rPr lang="hr-HR" dirty="0" err="1"/>
              <a:t>each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part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human </a:t>
            </a:r>
            <a:r>
              <a:rPr lang="hr-HR" dirty="0" err="1"/>
              <a:t>body</a:t>
            </a:r>
            <a:r>
              <a:rPr lang="hr-HR" dirty="0"/>
              <a:t>: </a:t>
            </a:r>
            <a:r>
              <a:rPr lang="hr-HR" dirty="0" err="1"/>
              <a:t>flesh</a:t>
            </a:r>
            <a:r>
              <a:rPr lang="hr-HR" dirty="0"/>
              <a:t> for touch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tongue</a:t>
            </a:r>
            <a:r>
              <a:rPr lang="hr-HR" dirty="0"/>
              <a:t> for taste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96727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A26A633-1612-4705-A225-03DCC60E1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</a:t>
            </a:r>
            <a:r>
              <a:rPr lang="hr-HR" dirty="0" err="1"/>
              <a:t>Aristotle</a:t>
            </a:r>
            <a:r>
              <a:rPr lang="hr-HR" dirty="0"/>
              <a:t> </a:t>
            </a:r>
            <a:r>
              <a:rPr lang="hr-HR" dirty="0" err="1"/>
              <a:t>left</a:t>
            </a:r>
            <a:r>
              <a:rPr lang="hr-HR" dirty="0"/>
              <a:t> </a:t>
            </a:r>
            <a:r>
              <a:rPr lang="hr-HR" dirty="0" err="1"/>
              <a:t>unanswered</a:t>
            </a:r>
            <a:r>
              <a:rPr lang="hr-HR" dirty="0"/>
              <a:t> </a:t>
            </a:r>
            <a:r>
              <a:rPr lang="hr-HR" dirty="0" err="1"/>
              <a:t>question</a:t>
            </a:r>
            <a:r>
              <a:rPr lang="hr-HR" dirty="0"/>
              <a:t>: </a:t>
            </a:r>
            <a:r>
              <a:rPr lang="hr-HR" dirty="0" err="1"/>
              <a:t>If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flesh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tongue</a:t>
            </a:r>
            <a:r>
              <a:rPr lang="hr-HR" dirty="0"/>
              <a:t> are </a:t>
            </a:r>
            <a:r>
              <a:rPr lang="hr-HR" dirty="0" err="1"/>
              <a:t>media</a:t>
            </a:r>
            <a:r>
              <a:rPr lang="hr-HR" dirty="0"/>
              <a:t>, </a:t>
            </a:r>
            <a:r>
              <a:rPr lang="hr-HR" dirty="0" err="1"/>
              <a:t>what</a:t>
            </a:r>
            <a:r>
              <a:rPr lang="hr-HR" dirty="0"/>
              <a:t> are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organs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sense</a:t>
            </a:r>
            <a:r>
              <a:rPr lang="hr-HR" dirty="0"/>
              <a:t> </a:t>
            </a:r>
            <a:r>
              <a:rPr lang="hr-HR" dirty="0" err="1"/>
              <a:t>fot</a:t>
            </a:r>
            <a:r>
              <a:rPr lang="hr-HR" dirty="0"/>
              <a:t> </a:t>
            </a:r>
            <a:r>
              <a:rPr lang="hr-HR" dirty="0" err="1"/>
              <a:t>these</a:t>
            </a:r>
            <a:r>
              <a:rPr lang="hr-HR" dirty="0"/>
              <a:t> </a:t>
            </a:r>
            <a:r>
              <a:rPr lang="hr-HR" dirty="0" err="1"/>
              <a:t>modalities</a:t>
            </a:r>
            <a:r>
              <a:rPr lang="hr-HR" dirty="0"/>
              <a:t>?</a:t>
            </a:r>
          </a:p>
          <a:p>
            <a:r>
              <a:rPr lang="hr-HR" dirty="0" err="1"/>
              <a:t>Aristotle</a:t>
            </a:r>
            <a:r>
              <a:rPr lang="hr-HR" dirty="0"/>
              <a:t> </a:t>
            </a:r>
            <a:r>
              <a:rPr lang="hr-HR" dirty="0" err="1"/>
              <a:t>remarked</a:t>
            </a:r>
            <a:r>
              <a:rPr lang="hr-HR" dirty="0"/>
              <a:t> a </a:t>
            </a:r>
            <a:r>
              <a:rPr lang="hr-HR" dirty="0" err="1"/>
              <a:t>feature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perception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said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, </a:t>
            </a:r>
            <a:r>
              <a:rPr lang="hr-HR" dirty="0" err="1"/>
              <a:t>there</a:t>
            </a:r>
            <a:r>
              <a:rPr lang="hr-HR" dirty="0"/>
              <a:t> ,must </a:t>
            </a:r>
            <a:r>
              <a:rPr lang="hr-HR" dirty="0" err="1"/>
              <a:t>be</a:t>
            </a:r>
            <a:r>
              <a:rPr lang="hr-HR" dirty="0"/>
              <a:t> a </a:t>
            </a:r>
            <a:r>
              <a:rPr lang="hr-HR" dirty="0" err="1"/>
              <a:t>common</a:t>
            </a:r>
            <a:r>
              <a:rPr lang="hr-HR" dirty="0"/>
              <a:t> </a:t>
            </a:r>
            <a:r>
              <a:rPr lang="hr-HR" dirty="0" err="1"/>
              <a:t>sense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enables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discrimination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sensory</a:t>
            </a:r>
            <a:r>
              <a:rPr lang="hr-HR" dirty="0"/>
              <a:t> </a:t>
            </a:r>
            <a:r>
              <a:rPr lang="hr-HR" dirty="0" err="1"/>
              <a:t>qualities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each</a:t>
            </a:r>
            <a:r>
              <a:rPr lang="hr-HR" dirty="0"/>
              <a:t> </a:t>
            </a:r>
            <a:r>
              <a:rPr lang="hr-HR" dirty="0" err="1"/>
              <a:t>other</a:t>
            </a:r>
            <a:r>
              <a:rPr lang="hr-HR" dirty="0"/>
              <a:t> (</a:t>
            </a:r>
            <a:r>
              <a:rPr lang="hr-HR" dirty="0" err="1"/>
              <a:t>discrimination</a:t>
            </a:r>
            <a:r>
              <a:rPr lang="hr-HR" dirty="0"/>
              <a:t> </a:t>
            </a:r>
            <a:r>
              <a:rPr lang="hr-HR" dirty="0" err="1"/>
              <a:t>between</a:t>
            </a:r>
            <a:r>
              <a:rPr lang="hr-HR" dirty="0"/>
              <a:t> </a:t>
            </a:r>
            <a:r>
              <a:rPr lang="hr-HR" dirty="0" err="1"/>
              <a:t>white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sweet</a:t>
            </a:r>
            <a:r>
              <a:rPr lang="hr-HR" dirty="0"/>
              <a:t>)</a:t>
            </a:r>
          </a:p>
          <a:p>
            <a:r>
              <a:rPr lang="hr-HR" dirty="0" err="1"/>
              <a:t>His</a:t>
            </a:r>
            <a:r>
              <a:rPr lang="hr-HR" dirty="0"/>
              <a:t> </a:t>
            </a:r>
            <a:r>
              <a:rPr lang="hr-HR" dirty="0" err="1"/>
              <a:t>account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sensation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perception</a:t>
            </a:r>
            <a:r>
              <a:rPr lang="hr-HR" dirty="0"/>
              <a:t> 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respected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Midddle</a:t>
            </a:r>
            <a:r>
              <a:rPr lang="hr-HR" dirty="0"/>
              <a:t> </a:t>
            </a:r>
            <a:r>
              <a:rPr lang="hr-HR" dirty="0" err="1"/>
              <a:t>Ages</a:t>
            </a:r>
            <a:r>
              <a:rPr lang="hr-HR" dirty="0"/>
              <a:t>,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his</a:t>
            </a:r>
            <a:r>
              <a:rPr lang="hr-HR" dirty="0"/>
              <a:t> </a:t>
            </a:r>
            <a:r>
              <a:rPr lang="hr-HR" dirty="0" err="1"/>
              <a:t>systematic</a:t>
            </a:r>
            <a:r>
              <a:rPr lang="hr-HR" dirty="0"/>
              <a:t> </a:t>
            </a:r>
            <a:r>
              <a:rPr lang="hr-HR" dirty="0" err="1"/>
              <a:t>approach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specific</a:t>
            </a:r>
            <a:r>
              <a:rPr lang="hr-HR" dirty="0"/>
              <a:t> </a:t>
            </a:r>
            <a:r>
              <a:rPr lang="hr-HR" dirty="0" err="1"/>
              <a:t>doctrines</a:t>
            </a:r>
            <a:r>
              <a:rPr lang="hr-HR" dirty="0"/>
              <a:t> </a:t>
            </a:r>
            <a:r>
              <a:rPr lang="hr-HR" dirty="0" err="1"/>
              <a:t>were</a:t>
            </a:r>
            <a:r>
              <a:rPr lang="hr-HR" dirty="0"/>
              <a:t> </a:t>
            </a:r>
            <a:r>
              <a:rPr lang="hr-HR" dirty="0" err="1"/>
              <a:t>widely</a:t>
            </a:r>
            <a:r>
              <a:rPr lang="hr-HR" dirty="0"/>
              <a:t> </a:t>
            </a:r>
            <a:r>
              <a:rPr lang="hr-HR" dirty="0" err="1"/>
              <a:t>copied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39423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22C331-F4AD-49DF-89E8-8D8CC0DC4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Extramission-Intromission</a:t>
            </a:r>
            <a:r>
              <a:rPr lang="hr-HR" dirty="0"/>
              <a:t> debate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4400D4C-B96A-4BBA-97D4-8F2A6107A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Extramission</a:t>
            </a:r>
            <a:r>
              <a:rPr lang="hr-HR" dirty="0"/>
              <a:t> </a:t>
            </a:r>
            <a:r>
              <a:rPr lang="hr-HR" dirty="0" err="1"/>
              <a:t>theory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vision</a:t>
            </a:r>
            <a:r>
              <a:rPr lang="hr-HR" dirty="0"/>
              <a:t>- </a:t>
            </a:r>
            <a:r>
              <a:rPr lang="hr-HR" dirty="0" err="1"/>
              <a:t>animal</a:t>
            </a:r>
            <a:r>
              <a:rPr lang="hr-HR" dirty="0"/>
              <a:t> </a:t>
            </a:r>
            <a:r>
              <a:rPr lang="hr-HR" dirty="0" err="1"/>
              <a:t>spirit</a:t>
            </a:r>
            <a:r>
              <a:rPr lang="hr-HR" dirty="0"/>
              <a:t>/</a:t>
            </a:r>
            <a:r>
              <a:rPr lang="hr-HR" dirty="0" err="1"/>
              <a:t>rays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light</a:t>
            </a:r>
            <a:r>
              <a:rPr lang="hr-HR" dirty="0"/>
              <a:t> are </a:t>
            </a:r>
            <a:r>
              <a:rPr lang="hr-HR" dirty="0" err="1"/>
              <a:t>supposed</a:t>
            </a:r>
            <a:r>
              <a:rPr lang="hr-HR" dirty="0"/>
              <a:t> to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physically</a:t>
            </a:r>
            <a:r>
              <a:rPr lang="hr-HR" dirty="0"/>
              <a:t> </a:t>
            </a:r>
            <a:r>
              <a:rPr lang="hr-HR" dirty="0" err="1"/>
              <a:t>emitted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eyes</a:t>
            </a:r>
            <a:endParaRPr lang="hr-HR" dirty="0"/>
          </a:p>
          <a:p>
            <a:r>
              <a:rPr lang="hr-HR" dirty="0" err="1"/>
              <a:t>Intromissive</a:t>
            </a:r>
            <a:r>
              <a:rPr lang="hr-HR" dirty="0"/>
              <a:t> </a:t>
            </a:r>
            <a:r>
              <a:rPr lang="hr-HR" dirty="0" err="1"/>
              <a:t>theory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vision</a:t>
            </a:r>
            <a:r>
              <a:rPr lang="hr-HR" dirty="0"/>
              <a:t>- </a:t>
            </a:r>
            <a:r>
              <a:rPr lang="hr-HR" dirty="0" err="1"/>
              <a:t>stresses</a:t>
            </a:r>
            <a:r>
              <a:rPr lang="hr-HR" dirty="0"/>
              <a:t> </a:t>
            </a:r>
            <a:r>
              <a:rPr lang="hr-HR" dirty="0" err="1"/>
              <a:t>importance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retinal</a:t>
            </a:r>
            <a:r>
              <a:rPr lang="hr-HR" dirty="0"/>
              <a:t> </a:t>
            </a:r>
            <a:r>
              <a:rPr lang="hr-HR" dirty="0" err="1"/>
              <a:t>image</a:t>
            </a:r>
            <a:r>
              <a:rPr lang="hr-HR" dirty="0"/>
              <a:t> </a:t>
            </a:r>
          </a:p>
          <a:p>
            <a:r>
              <a:rPr lang="hr-HR" dirty="0" err="1"/>
              <a:t>Factors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made</a:t>
            </a:r>
            <a:r>
              <a:rPr lang="hr-HR" dirty="0"/>
              <a:t> </a:t>
            </a:r>
            <a:r>
              <a:rPr lang="hr-HR" dirty="0" err="1"/>
              <a:t>extramission</a:t>
            </a:r>
            <a:r>
              <a:rPr lang="hr-HR" dirty="0"/>
              <a:t> </a:t>
            </a:r>
            <a:r>
              <a:rPr lang="hr-HR" dirty="0" err="1"/>
              <a:t>theory</a:t>
            </a:r>
            <a:r>
              <a:rPr lang="hr-HR" dirty="0"/>
              <a:t> </a:t>
            </a:r>
            <a:r>
              <a:rPr lang="hr-HR" dirty="0" err="1"/>
              <a:t>appealing</a:t>
            </a:r>
            <a:r>
              <a:rPr lang="hr-HR" dirty="0"/>
              <a:t>:</a:t>
            </a:r>
          </a:p>
          <a:p>
            <a:r>
              <a:rPr lang="hr-HR" dirty="0"/>
              <a:t>- </a:t>
            </a:r>
            <a:r>
              <a:rPr lang="hr-HR" dirty="0" err="1"/>
              <a:t>although</a:t>
            </a:r>
            <a:r>
              <a:rPr lang="hr-HR" dirty="0"/>
              <a:t> none </a:t>
            </a:r>
            <a:r>
              <a:rPr lang="hr-HR" dirty="0" err="1"/>
              <a:t>of</a:t>
            </a:r>
            <a:r>
              <a:rPr lang="hr-HR" dirty="0"/>
              <a:t> human </a:t>
            </a:r>
            <a:r>
              <a:rPr lang="hr-HR" dirty="0" err="1"/>
              <a:t>sensory</a:t>
            </a:r>
            <a:r>
              <a:rPr lang="hr-HR" dirty="0"/>
              <a:t> </a:t>
            </a:r>
            <a:r>
              <a:rPr lang="hr-HR" dirty="0" err="1"/>
              <a:t>capabilities</a:t>
            </a:r>
            <a:r>
              <a:rPr lang="hr-HR" dirty="0"/>
              <a:t> use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extramissive</a:t>
            </a:r>
            <a:r>
              <a:rPr lang="hr-HR" dirty="0"/>
              <a:t> </a:t>
            </a:r>
            <a:r>
              <a:rPr lang="hr-HR" dirty="0" err="1"/>
              <a:t>process</a:t>
            </a:r>
            <a:r>
              <a:rPr lang="hr-HR" dirty="0"/>
              <a:t>, </a:t>
            </a:r>
            <a:r>
              <a:rPr lang="hr-HR" dirty="0" err="1"/>
              <a:t>there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no </a:t>
            </a:r>
            <a:r>
              <a:rPr lang="hr-HR" dirty="0" err="1"/>
              <a:t>reason</a:t>
            </a:r>
            <a:r>
              <a:rPr lang="hr-HR" dirty="0"/>
              <a:t> </a:t>
            </a:r>
            <a:r>
              <a:rPr lang="hr-HR" dirty="0" err="1"/>
              <a:t>they</a:t>
            </a:r>
            <a:r>
              <a:rPr lang="hr-HR" dirty="0"/>
              <a:t> </a:t>
            </a:r>
            <a:r>
              <a:rPr lang="hr-HR" dirty="0" err="1"/>
              <a:t>should</a:t>
            </a:r>
            <a:r>
              <a:rPr lang="hr-HR" dirty="0"/>
              <a:t> </a:t>
            </a:r>
            <a:r>
              <a:rPr lang="hr-HR" dirty="0" err="1"/>
              <a:t>not</a:t>
            </a:r>
            <a:endParaRPr lang="hr-HR" dirty="0"/>
          </a:p>
          <a:p>
            <a:r>
              <a:rPr lang="hr-HR" dirty="0"/>
              <a:t>-</a:t>
            </a:r>
            <a:r>
              <a:rPr lang="hr-HR" dirty="0" err="1"/>
              <a:t>extramission</a:t>
            </a:r>
            <a:r>
              <a:rPr lang="hr-HR" dirty="0"/>
              <a:t> </a:t>
            </a:r>
            <a:r>
              <a:rPr lang="hr-HR" dirty="0" err="1"/>
              <a:t>accounts</a:t>
            </a:r>
            <a:r>
              <a:rPr lang="hr-HR" dirty="0"/>
              <a:t> </a:t>
            </a:r>
            <a:r>
              <a:rPr lang="hr-HR" dirty="0" err="1"/>
              <a:t>much</a:t>
            </a:r>
            <a:r>
              <a:rPr lang="hr-HR" dirty="0"/>
              <a:t> more </a:t>
            </a:r>
            <a:r>
              <a:rPr lang="hr-HR" dirty="0" err="1"/>
              <a:t>naturally</a:t>
            </a:r>
            <a:r>
              <a:rPr lang="hr-HR" dirty="0"/>
              <a:t> </a:t>
            </a:r>
            <a:r>
              <a:rPr lang="hr-HR" dirty="0" err="1"/>
              <a:t>than</a:t>
            </a:r>
            <a:r>
              <a:rPr lang="hr-HR" dirty="0"/>
              <a:t> </a:t>
            </a:r>
            <a:r>
              <a:rPr lang="hr-HR" dirty="0" err="1"/>
              <a:t>intromission</a:t>
            </a:r>
            <a:r>
              <a:rPr lang="hr-HR" dirty="0"/>
              <a:t> for </a:t>
            </a:r>
            <a:r>
              <a:rPr lang="hr-HR" dirty="0" err="1"/>
              <a:t>attention</a:t>
            </a:r>
            <a:r>
              <a:rPr lang="hr-HR" dirty="0"/>
              <a:t> </a:t>
            </a:r>
            <a:r>
              <a:rPr lang="hr-HR" dirty="0" err="1"/>
              <a:t>processes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vision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26213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0682BD8-E199-4C7D-844F-C89272613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26790"/>
            <a:ext cx="8946541" cy="4195481"/>
          </a:xfrm>
        </p:spPr>
        <p:txBody>
          <a:bodyPr>
            <a:normAutofit/>
          </a:bodyPr>
          <a:lstStyle/>
          <a:p>
            <a:r>
              <a:rPr lang="hr-HR" dirty="0"/>
              <a:t>Some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advocates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extramission</a:t>
            </a:r>
            <a:r>
              <a:rPr lang="hr-HR" dirty="0"/>
              <a:t> </a:t>
            </a:r>
            <a:r>
              <a:rPr lang="hr-HR" dirty="0" err="1"/>
              <a:t>theory</a:t>
            </a:r>
            <a:r>
              <a:rPr lang="hr-HR" dirty="0"/>
              <a:t> </a:t>
            </a:r>
            <a:r>
              <a:rPr lang="hr-HR" dirty="0" err="1"/>
              <a:t>included</a:t>
            </a:r>
            <a:r>
              <a:rPr lang="hr-HR" dirty="0"/>
              <a:t>: Plato, </a:t>
            </a:r>
            <a:r>
              <a:rPr lang="hr-HR" dirty="0" err="1"/>
              <a:t>Euclid</a:t>
            </a:r>
            <a:r>
              <a:rPr lang="hr-HR" dirty="0"/>
              <a:t>, </a:t>
            </a:r>
            <a:r>
              <a:rPr lang="hr-HR" dirty="0" err="1"/>
              <a:t>Nemesius</a:t>
            </a:r>
            <a:r>
              <a:rPr lang="hr-HR" dirty="0"/>
              <a:t>, Augustine </a:t>
            </a:r>
            <a:r>
              <a:rPr lang="hr-HR" dirty="0" err="1"/>
              <a:t>and</a:t>
            </a:r>
            <a:r>
              <a:rPr lang="hr-HR" dirty="0"/>
              <a:t> Galen</a:t>
            </a:r>
          </a:p>
          <a:p>
            <a:r>
              <a:rPr lang="hr-HR" dirty="0" err="1"/>
              <a:t>They</a:t>
            </a:r>
            <a:r>
              <a:rPr lang="hr-HR" dirty="0"/>
              <a:t> </a:t>
            </a:r>
            <a:r>
              <a:rPr lang="hr-HR" dirty="0" err="1"/>
              <a:t>were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complete</a:t>
            </a:r>
            <a:r>
              <a:rPr lang="hr-HR" dirty="0"/>
              <a:t> </a:t>
            </a:r>
            <a:r>
              <a:rPr lang="hr-HR" dirty="0" err="1"/>
              <a:t>agreement</a:t>
            </a:r>
            <a:r>
              <a:rPr lang="hr-HR" dirty="0"/>
              <a:t> on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mechanisms</a:t>
            </a:r>
            <a:r>
              <a:rPr lang="hr-HR" dirty="0"/>
              <a:t> </a:t>
            </a:r>
            <a:r>
              <a:rPr lang="hr-HR" dirty="0" err="1"/>
              <a:t>involved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vision</a:t>
            </a:r>
            <a:endParaRPr lang="hr-HR" dirty="0"/>
          </a:p>
          <a:p>
            <a:r>
              <a:rPr lang="hr-HR" dirty="0" err="1"/>
              <a:t>Plato’s</a:t>
            </a:r>
            <a:r>
              <a:rPr lang="hr-HR" dirty="0"/>
              <a:t> </a:t>
            </a:r>
            <a:r>
              <a:rPr lang="hr-HR" dirty="0" err="1"/>
              <a:t>account</a:t>
            </a:r>
            <a:r>
              <a:rPr lang="hr-HR" dirty="0"/>
              <a:t> </a:t>
            </a:r>
            <a:r>
              <a:rPr lang="hr-HR" dirty="0" err="1"/>
              <a:t>held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eyes</a:t>
            </a:r>
            <a:r>
              <a:rPr lang="hr-HR" dirty="0"/>
              <a:t> </a:t>
            </a:r>
            <a:r>
              <a:rPr lang="hr-HR" dirty="0" err="1"/>
              <a:t>emitted</a:t>
            </a:r>
            <a:r>
              <a:rPr lang="hr-HR" dirty="0"/>
              <a:t> a </a:t>
            </a:r>
            <a:r>
              <a:rPr lang="hr-HR" dirty="0" err="1"/>
              <a:t>kind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fire</a:t>
            </a:r>
            <a:r>
              <a:rPr lang="hr-HR" dirty="0"/>
              <a:t> </a:t>
            </a:r>
            <a:r>
              <a:rPr lang="hr-HR" dirty="0" err="1"/>
              <a:t>or</a:t>
            </a:r>
            <a:r>
              <a:rPr lang="hr-HR" dirty="0"/>
              <a:t> </a:t>
            </a:r>
            <a:r>
              <a:rPr lang="hr-HR" dirty="0" err="1"/>
              <a:t>light</a:t>
            </a:r>
            <a:endParaRPr lang="hr-HR" dirty="0"/>
          </a:p>
          <a:p>
            <a:r>
              <a:rPr lang="hr-HR" dirty="0" err="1"/>
              <a:t>Galenic</a:t>
            </a:r>
            <a:r>
              <a:rPr lang="hr-HR" dirty="0"/>
              <a:t> </a:t>
            </a:r>
            <a:r>
              <a:rPr lang="hr-HR" dirty="0" err="1"/>
              <a:t>version</a:t>
            </a:r>
            <a:r>
              <a:rPr lang="hr-HR" dirty="0"/>
              <a:t> </a:t>
            </a:r>
            <a:r>
              <a:rPr lang="hr-HR" dirty="0" err="1"/>
              <a:t>held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eyes</a:t>
            </a:r>
            <a:r>
              <a:rPr lang="hr-HR" dirty="0"/>
              <a:t> </a:t>
            </a:r>
            <a:r>
              <a:rPr lang="hr-HR" dirty="0" err="1"/>
              <a:t>emitted</a:t>
            </a:r>
            <a:r>
              <a:rPr lang="hr-HR" dirty="0"/>
              <a:t> </a:t>
            </a:r>
            <a:r>
              <a:rPr lang="hr-HR" dirty="0" err="1"/>
              <a:t>animal</a:t>
            </a:r>
            <a:r>
              <a:rPr lang="hr-HR" dirty="0"/>
              <a:t> </a:t>
            </a:r>
            <a:r>
              <a:rPr lang="hr-HR" dirty="0" err="1"/>
              <a:t>spirits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has</a:t>
            </a:r>
            <a:r>
              <a:rPr lang="hr-HR" dirty="0"/>
              <a:t> </a:t>
            </a:r>
            <a:r>
              <a:rPr lang="hr-HR" dirty="0" err="1"/>
              <a:t>descended</a:t>
            </a:r>
            <a:r>
              <a:rPr lang="hr-HR" dirty="0"/>
              <a:t> via </a:t>
            </a:r>
            <a:r>
              <a:rPr lang="hr-HR" dirty="0" err="1"/>
              <a:t>optic</a:t>
            </a:r>
            <a:r>
              <a:rPr lang="hr-HR" dirty="0"/>
              <a:t> </a:t>
            </a:r>
            <a:r>
              <a:rPr lang="hr-HR" dirty="0" err="1"/>
              <a:t>nerves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ventricles</a:t>
            </a:r>
            <a:endParaRPr lang="hr-HR" dirty="0"/>
          </a:p>
          <a:p>
            <a:r>
              <a:rPr lang="hr-HR" dirty="0"/>
              <a:t>Augustine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Hipparchus</a:t>
            </a:r>
            <a:r>
              <a:rPr lang="hr-HR" dirty="0"/>
              <a:t> </a:t>
            </a:r>
            <a:r>
              <a:rPr lang="hr-HR" dirty="0" err="1"/>
              <a:t>held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perception</a:t>
            </a:r>
            <a:r>
              <a:rPr lang="hr-HR" dirty="0"/>
              <a:t> </a:t>
            </a:r>
            <a:r>
              <a:rPr lang="hr-HR" dirty="0" err="1"/>
              <a:t>took</a:t>
            </a:r>
            <a:r>
              <a:rPr lang="hr-HR" dirty="0"/>
              <a:t> place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outside</a:t>
            </a:r>
            <a:r>
              <a:rPr lang="hr-HR" dirty="0"/>
              <a:t> </a:t>
            </a:r>
            <a:r>
              <a:rPr lang="hr-HR" dirty="0" err="1"/>
              <a:t>world</a:t>
            </a:r>
            <a:endParaRPr lang="hr-HR" dirty="0"/>
          </a:p>
          <a:p>
            <a:r>
              <a:rPr lang="hr-HR" dirty="0"/>
              <a:t>Galen </a:t>
            </a:r>
            <a:r>
              <a:rPr lang="hr-HR" dirty="0" err="1"/>
              <a:t>held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emission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animal</a:t>
            </a:r>
            <a:r>
              <a:rPr lang="hr-HR" dirty="0"/>
              <a:t> </a:t>
            </a:r>
            <a:r>
              <a:rPr lang="hr-HR" dirty="0" err="1"/>
              <a:t>spirit</a:t>
            </a:r>
            <a:r>
              <a:rPr lang="hr-HR" dirty="0"/>
              <a:t> </a:t>
            </a:r>
            <a:r>
              <a:rPr lang="hr-HR" dirty="0" err="1"/>
              <a:t>renders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air</a:t>
            </a:r>
            <a:r>
              <a:rPr lang="hr-HR" dirty="0"/>
              <a:t> </a:t>
            </a:r>
            <a:r>
              <a:rPr lang="hr-HR" dirty="0" err="1"/>
              <a:t>itself</a:t>
            </a:r>
            <a:r>
              <a:rPr lang="hr-HR" dirty="0"/>
              <a:t> </a:t>
            </a:r>
            <a:r>
              <a:rPr lang="hr-HR" dirty="0" err="1"/>
              <a:t>perceptive</a:t>
            </a:r>
            <a:r>
              <a:rPr lang="hr-HR" dirty="0"/>
              <a:t> </a:t>
            </a:r>
            <a:r>
              <a:rPr lang="hr-HR" dirty="0" err="1"/>
              <a:t>so</a:t>
            </a:r>
            <a:r>
              <a:rPr lang="hr-HR" dirty="0"/>
              <a:t> </a:t>
            </a:r>
            <a:r>
              <a:rPr lang="hr-HR" dirty="0" err="1"/>
              <a:t>it</a:t>
            </a:r>
            <a:r>
              <a:rPr lang="hr-HR" dirty="0"/>
              <a:t> </a:t>
            </a:r>
            <a:r>
              <a:rPr lang="hr-HR" dirty="0" err="1"/>
              <a:t>becomes</a:t>
            </a:r>
            <a:r>
              <a:rPr lang="hr-HR" dirty="0"/>
              <a:t>  </a:t>
            </a:r>
            <a:r>
              <a:rPr lang="hr-HR" dirty="0" err="1"/>
              <a:t>similar</a:t>
            </a:r>
            <a:r>
              <a:rPr lang="hr-HR" dirty="0"/>
              <a:t> to a nerve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body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1650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E4FD921-F054-497B-823A-2FB28D7CF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Euclid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Ptolemy</a:t>
            </a:r>
            <a:r>
              <a:rPr lang="hr-HR" dirty="0"/>
              <a:t> </a:t>
            </a:r>
            <a:r>
              <a:rPr lang="hr-HR" dirty="0" err="1"/>
              <a:t>pointed</a:t>
            </a:r>
            <a:r>
              <a:rPr lang="hr-HR" dirty="0"/>
              <a:t> </a:t>
            </a:r>
            <a:r>
              <a:rPr lang="hr-HR" dirty="0" err="1"/>
              <a:t>out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many</a:t>
            </a:r>
            <a:r>
              <a:rPr lang="hr-HR" dirty="0"/>
              <a:t> </a:t>
            </a:r>
            <a:r>
              <a:rPr lang="hr-HR" dirty="0" err="1"/>
              <a:t>aspects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vision</a:t>
            </a:r>
            <a:r>
              <a:rPr lang="hr-HR" dirty="0"/>
              <a:t> </a:t>
            </a:r>
            <a:r>
              <a:rPr lang="hr-HR" dirty="0" err="1"/>
              <a:t>could</a:t>
            </a:r>
            <a:r>
              <a:rPr lang="hr-HR" dirty="0"/>
              <a:t>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explained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rays</a:t>
            </a:r>
            <a:r>
              <a:rPr lang="hr-HR" dirty="0"/>
              <a:t> </a:t>
            </a:r>
            <a:r>
              <a:rPr lang="hr-HR" dirty="0" err="1"/>
              <a:t>issuing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eye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continuing</a:t>
            </a:r>
            <a:r>
              <a:rPr lang="hr-HR" dirty="0"/>
              <a:t> </a:t>
            </a:r>
            <a:r>
              <a:rPr lang="hr-HR" dirty="0" err="1"/>
              <a:t>indefinitely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straight</a:t>
            </a:r>
            <a:r>
              <a:rPr lang="hr-HR" dirty="0"/>
              <a:t> </a:t>
            </a:r>
            <a:r>
              <a:rPr lang="hr-HR" dirty="0" err="1"/>
              <a:t>lines</a:t>
            </a:r>
            <a:r>
              <a:rPr lang="hr-HR" dirty="0"/>
              <a:t> </a:t>
            </a:r>
            <a:r>
              <a:rPr lang="hr-HR" dirty="0" err="1"/>
              <a:t>until</a:t>
            </a:r>
            <a:r>
              <a:rPr lang="hr-HR" dirty="0"/>
              <a:t> </a:t>
            </a:r>
            <a:r>
              <a:rPr lang="hr-HR" dirty="0" err="1"/>
              <a:t>meeting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some </a:t>
            </a:r>
            <a:r>
              <a:rPr lang="hr-HR" dirty="0" err="1"/>
              <a:t>object</a:t>
            </a:r>
            <a:endParaRPr lang="hr-HR" dirty="0"/>
          </a:p>
          <a:p>
            <a:r>
              <a:rPr lang="hr-HR" dirty="0" err="1"/>
              <a:t>There</a:t>
            </a:r>
            <a:r>
              <a:rPr lang="hr-HR" dirty="0"/>
              <a:t> 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also</a:t>
            </a:r>
            <a:r>
              <a:rPr lang="hr-HR" dirty="0"/>
              <a:t> more </a:t>
            </a:r>
            <a:r>
              <a:rPr lang="hr-HR" dirty="0" err="1"/>
              <a:t>than</a:t>
            </a:r>
            <a:r>
              <a:rPr lang="hr-HR" dirty="0"/>
              <a:t> one </a:t>
            </a:r>
            <a:r>
              <a:rPr lang="hr-HR" dirty="0" err="1"/>
              <a:t>version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intromission</a:t>
            </a:r>
            <a:r>
              <a:rPr lang="hr-HR" dirty="0"/>
              <a:t> </a:t>
            </a:r>
            <a:r>
              <a:rPr lang="hr-HR" dirty="0" err="1"/>
              <a:t>theory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vision</a:t>
            </a:r>
            <a:endParaRPr lang="hr-HR" dirty="0"/>
          </a:p>
          <a:p>
            <a:r>
              <a:rPr lang="hr-HR" dirty="0"/>
              <a:t>Avicenna (most </a:t>
            </a:r>
            <a:r>
              <a:rPr lang="hr-HR" dirty="0" err="1"/>
              <a:t>influential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all</a:t>
            </a:r>
            <a:r>
              <a:rPr lang="hr-HR" dirty="0"/>
              <a:t> Arab </a:t>
            </a:r>
            <a:r>
              <a:rPr lang="hr-HR" dirty="0" err="1"/>
              <a:t>thinkers</a:t>
            </a:r>
            <a:r>
              <a:rPr lang="hr-HR" dirty="0"/>
              <a:t>) </a:t>
            </a:r>
            <a:r>
              <a:rPr lang="hr-HR" dirty="0" err="1"/>
              <a:t>favored</a:t>
            </a:r>
            <a:r>
              <a:rPr lang="hr-HR" dirty="0"/>
              <a:t> </a:t>
            </a:r>
            <a:r>
              <a:rPr lang="hr-HR" dirty="0" err="1"/>
              <a:t>intromission</a:t>
            </a:r>
            <a:r>
              <a:rPr lang="hr-HR" dirty="0"/>
              <a:t> </a:t>
            </a:r>
            <a:r>
              <a:rPr lang="hr-HR" dirty="0" err="1"/>
              <a:t>theory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Aristotle</a:t>
            </a:r>
            <a:r>
              <a:rPr lang="hr-HR" dirty="0"/>
              <a:t>, but </a:t>
            </a:r>
            <a:r>
              <a:rPr lang="hr-HR" dirty="0" err="1"/>
              <a:t>did</a:t>
            </a:r>
            <a:r>
              <a:rPr lang="hr-HR" dirty="0"/>
              <a:t> </a:t>
            </a:r>
            <a:r>
              <a:rPr lang="hr-HR" dirty="0" err="1"/>
              <a:t>little</a:t>
            </a:r>
            <a:r>
              <a:rPr lang="hr-HR" dirty="0"/>
              <a:t> to </a:t>
            </a:r>
            <a:r>
              <a:rPr lang="hr-HR" dirty="0" err="1"/>
              <a:t>advance</a:t>
            </a:r>
            <a:r>
              <a:rPr lang="hr-HR" dirty="0"/>
              <a:t> </a:t>
            </a:r>
            <a:r>
              <a:rPr lang="hr-HR" dirty="0" err="1"/>
              <a:t>it</a:t>
            </a:r>
            <a:endParaRPr lang="hr-HR" dirty="0"/>
          </a:p>
          <a:p>
            <a:r>
              <a:rPr lang="hr-HR" dirty="0" err="1"/>
              <a:t>Alhazen’s</a:t>
            </a:r>
            <a:r>
              <a:rPr lang="hr-HR" dirty="0"/>
              <a:t> </a:t>
            </a:r>
            <a:r>
              <a:rPr lang="hr-HR" dirty="0" err="1"/>
              <a:t>optical</a:t>
            </a:r>
            <a:r>
              <a:rPr lang="hr-HR" dirty="0"/>
              <a:t> </a:t>
            </a:r>
            <a:r>
              <a:rPr lang="hr-HR" dirty="0" err="1"/>
              <a:t>theory</a:t>
            </a:r>
            <a:r>
              <a:rPr lang="hr-HR" dirty="0"/>
              <a:t> </a:t>
            </a:r>
            <a:r>
              <a:rPr lang="hr-HR" dirty="0" err="1"/>
              <a:t>was</a:t>
            </a:r>
            <a:r>
              <a:rPr lang="hr-HR" dirty="0"/>
              <a:t> </a:t>
            </a:r>
            <a:r>
              <a:rPr lang="hr-HR" dirty="0" err="1"/>
              <a:t>taken</a:t>
            </a:r>
            <a:r>
              <a:rPr lang="hr-HR" dirty="0"/>
              <a:t> </a:t>
            </a:r>
            <a:r>
              <a:rPr lang="hr-HR" dirty="0" err="1"/>
              <a:t>up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popularized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Latin Europe </a:t>
            </a:r>
            <a:r>
              <a:rPr lang="hr-HR" dirty="0" err="1"/>
              <a:t>in</a:t>
            </a:r>
            <a:r>
              <a:rPr lang="hr-HR" dirty="0"/>
              <a:t> 13th </a:t>
            </a:r>
            <a:r>
              <a:rPr lang="hr-HR" dirty="0" err="1"/>
              <a:t>century</a:t>
            </a:r>
            <a:r>
              <a:rPr lang="hr-HR" dirty="0"/>
              <a:t> </a:t>
            </a:r>
            <a:r>
              <a:rPr lang="hr-HR" dirty="0" err="1"/>
              <a:t>first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Roger Bacon</a:t>
            </a:r>
          </a:p>
        </p:txBody>
      </p:sp>
    </p:spTree>
    <p:extLst>
      <p:ext uri="{BB962C8B-B14F-4D97-AF65-F5344CB8AC3E}">
        <p14:creationId xmlns:p14="http://schemas.microsoft.com/office/powerpoint/2010/main" val="2511609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115</TotalTime>
  <Words>955</Words>
  <Application>Microsoft Macintosh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</vt:lpstr>
      <vt:lpstr>Sensation and Perception</vt:lpstr>
      <vt:lpstr>In general</vt:lpstr>
      <vt:lpstr>Perception in medieval psychology</vt:lpstr>
      <vt:lpstr>Frequently encountered terms in medieval psychology explained</vt:lpstr>
      <vt:lpstr>Aristotle’s sensation and perception</vt:lpstr>
      <vt:lpstr>PowerPoint Presentation</vt:lpstr>
      <vt:lpstr>Extramission-Intromission debate </vt:lpstr>
      <vt:lpstr>PowerPoint Presentation</vt:lpstr>
      <vt:lpstr>PowerPoint Presentation</vt:lpstr>
      <vt:lpstr>Roger Bacon’s account of vision</vt:lpstr>
      <vt:lpstr>Senses other than vision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Sensation and Perception</dc:title>
  <dc:creator>Matea Mustapić</dc:creator>
  <cp:lastModifiedBy>Goran Kardum</cp:lastModifiedBy>
  <cp:revision>2</cp:revision>
  <dcterms:created xsi:type="dcterms:W3CDTF">2022-01-05T14:31:15Z</dcterms:created>
  <dcterms:modified xsi:type="dcterms:W3CDTF">2022-01-25T14:34:53Z</dcterms:modified>
</cp:coreProperties>
</file>