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EF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3EB12-5B16-ED48-B0FB-22FA51BF5B6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915128" y="1788456"/>
            <a:ext cx="8361227" cy="2098227"/>
          </a:xfrm>
        </p:spPr>
        <p:txBody>
          <a:bodyPr anchor="b" anchorCtr="1">
            <a:noAutofit/>
          </a:bodyPr>
          <a:lstStyle>
            <a:lvl1pPr algn="ctr">
              <a:defRPr sz="7200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42B3A4-C88B-244A-B520-6ECE3D194E8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79905" y="3956279"/>
            <a:ext cx="6831674" cy="1086234"/>
          </a:xfrm>
        </p:spPr>
        <p:txBody>
          <a:bodyPr anchorCtr="1"/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A1CD3-59A1-9645-B1B7-5814D365916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52862" y="6453387"/>
            <a:ext cx="1607944" cy="404612"/>
          </a:xfrm>
        </p:spPr>
        <p:txBody>
          <a:bodyPr/>
          <a:lstStyle>
            <a:lvl1pPr>
              <a:defRPr/>
            </a:lvl1pPr>
          </a:lstStyle>
          <a:p>
            <a:pPr lvl="0"/>
            <a:fld id="{72042408-754C-9348-9261-6DA5BC82508B}" type="datetime1">
              <a:rPr lang="en-US"/>
              <a:pPr lvl="0"/>
              <a:t>1/25/22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3A1ED-005D-4B4F-A199-1AD1CDBD204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584057" y="6453387"/>
            <a:ext cx="7023378" cy="404612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0A55C-B6D8-B14D-9319-01A4DA97A0A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9830686" y="6453387"/>
            <a:ext cx="1596295" cy="404612"/>
          </a:xfrm>
        </p:spPr>
        <p:txBody>
          <a:bodyPr/>
          <a:lstStyle>
            <a:lvl1pPr>
              <a:defRPr/>
            </a:lvl1pPr>
          </a:lstStyle>
          <a:p>
            <a:pPr lvl="0"/>
            <a:fld id="{1ADBE193-48DC-1044-8516-D4E4551A0855}" type="slidenum"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58AE18D-0B15-3943-924B-FA7DE8A9B1A4}"/>
              </a:ext>
            </a:extLst>
          </p:cNvPr>
          <p:cNvGrpSpPr/>
          <p:nvPr/>
        </p:nvGrpSpPr>
        <p:grpSpPr>
          <a:xfrm>
            <a:off x="752862" y="744467"/>
            <a:ext cx="10674111" cy="5349669"/>
            <a:chOff x="752862" y="744467"/>
            <a:chExt cx="10674111" cy="5349669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5AB642-38BF-9F4F-A5C7-E077C89B9CEE}"/>
                </a:ext>
              </a:extLst>
            </p:cNvPr>
            <p:cNvSpPr/>
            <p:nvPr/>
          </p:nvSpPr>
          <p:spPr>
            <a:xfrm>
              <a:off x="8151958" y="1685650"/>
              <a:ext cx="3275015" cy="44084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8761"/>
                <a:gd name="f5" fmla="val 9126"/>
                <a:gd name="f6" fmla="val 9127"/>
                <a:gd name="f7" fmla="*/ f0 1 10000"/>
                <a:gd name="f8" fmla="*/ f1 1 10000"/>
                <a:gd name="f9" fmla="+- f3 0 f2"/>
                <a:gd name="f10" fmla="*/ f9 1 10000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10000" h="10000">
                  <a:moveTo>
                    <a:pt x="f4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5"/>
                  </a:lnTo>
                  <a:lnTo>
                    <a:pt x="f4" y="f6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191B0E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0A20E997-4EEC-3A45-A35C-A90F5CF29A46}"/>
                </a:ext>
              </a:extLst>
            </p:cNvPr>
            <p:cNvSpPr/>
            <p:nvPr/>
          </p:nvSpPr>
          <p:spPr>
            <a:xfrm flipH="1" flipV="1">
              <a:off x="752862" y="744467"/>
              <a:ext cx="3275664" cy="44084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2"/>
                <a:gd name="f4" fmla="val 10000"/>
                <a:gd name="f5" fmla="val 8763"/>
                <a:gd name="f6" fmla="val 2"/>
                <a:gd name="f7" fmla="+- 0 0 2"/>
                <a:gd name="f8" fmla="val 9698"/>
                <a:gd name="f9" fmla="val 4"/>
                <a:gd name="f10" fmla="val 9427"/>
                <a:gd name="f11" fmla="val 9125"/>
                <a:gd name="f12" fmla="val 9128"/>
                <a:gd name="f13" fmla="*/ f0 1 10002"/>
                <a:gd name="f14" fmla="*/ f1 1 10000"/>
                <a:gd name="f15" fmla="+- f4 0 f2"/>
                <a:gd name="f16" fmla="+- f3 0 f2"/>
                <a:gd name="f17" fmla="*/ f16 1 10002"/>
                <a:gd name="f18" fmla="*/ f15 1 10000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0002" h="10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2" y="f11"/>
                  </a:cubicBezTo>
                  <a:lnTo>
                    <a:pt x="f5" y="f12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191B0E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734017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F45CA-6901-3945-A296-1227F963472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53A02E-35C7-A647-ABD8-C811F29CEAC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1371600" y="2295528"/>
            <a:ext cx="9601200" cy="357187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3B592-D25B-4848-A417-054BD32DC26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49DEBD-E080-7140-9EA9-8227F4220E87}" type="datetime1">
              <a:rPr lang="en-US"/>
              <a:pPr lvl="0"/>
              <a:t>1/25/22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ED4F6-F278-D640-95D8-A8D55DB0F22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7E368-F7BB-EC49-8035-FD013557E3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89FA0A-D10E-FB49-A7AA-965EBD3DB6B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193B86-124A-2A41-9FFB-F050844AC3BD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9596563" y="624160"/>
            <a:ext cx="1565763" cy="5243242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A7196-6C97-8E43-BFD1-04FE2A3EA7F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1371600" y="624160"/>
            <a:ext cx="8179637" cy="5243242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1B58B-071C-ED47-A47F-FB95C76CA55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470BE0-D5F0-254F-A75C-87FECFE0A77D}" type="datetime1">
              <a:rPr lang="en-US"/>
              <a:pPr lvl="0"/>
              <a:t>1/25/22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CC628-8B21-034F-B568-837E7C95607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752CB-0063-E745-B31F-540FF761448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A0F5E3-32BE-2C4F-A939-1421DC34CB3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7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3E157-185C-F443-93C5-5CDF0EAC8F3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39465-2671-BD43-8117-DCFFCB68BF7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75CE0-3C58-5E4F-ABB6-64C81A110D3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8FD879-94D6-0A48-A263-898CF551FE64}" type="datetime1">
              <a:rPr lang="en-US"/>
              <a:pPr lvl="0"/>
              <a:t>1/25/22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94C41-6782-F14D-BB1D-F4467674458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3AFBA-7B1E-924D-A8C1-9BD9204119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85102B-83C6-8B4D-8EA4-27AD94674F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8202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rgbClr val="191B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D577B-3CFC-0440-B3A2-097913996B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5023" y="1301355"/>
            <a:ext cx="9612968" cy="2852735"/>
          </a:xfrm>
        </p:spPr>
        <p:txBody>
          <a:bodyPr anchor="b"/>
          <a:lstStyle>
            <a:lvl1pPr algn="r">
              <a:defRPr sz="7200" cap="all">
                <a:solidFill>
                  <a:srgbClr val="EFEDE3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15D13-C8CE-0544-852B-39769D92CC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65023" y="4216325"/>
            <a:ext cx="9612968" cy="1143320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EFEDE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696BE-3308-FF49-9DF2-5E9DC1A1A02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38908" y="6453387"/>
            <a:ext cx="1622410" cy="404612"/>
          </a:xfrm>
        </p:spPr>
        <p:txBody>
          <a:bodyPr/>
          <a:lstStyle>
            <a:lvl1pPr>
              <a:defRPr>
                <a:solidFill>
                  <a:srgbClr val="EFEDE3"/>
                </a:solidFill>
              </a:defRPr>
            </a:lvl1pPr>
          </a:lstStyle>
          <a:p>
            <a:pPr lvl="0"/>
            <a:fld id="{2ED9D915-FFFB-DF43-96E0-EE65009759F7}" type="datetime1">
              <a:rPr lang="en-US"/>
              <a:pPr lvl="0"/>
              <a:t>1/25/22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A012B-1F86-D642-AA3B-B4E520D58F5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584313" y="6453387"/>
            <a:ext cx="7023378" cy="404612"/>
          </a:xfrm>
        </p:spPr>
        <p:txBody>
          <a:bodyPr anchorCtr="1"/>
          <a:lstStyle>
            <a:lvl1pPr algn="ctr">
              <a:defRPr>
                <a:solidFill>
                  <a:srgbClr val="EFEDE3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65E49-FD61-BA4B-8812-41CB9B25ADC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9830686" y="6453387"/>
            <a:ext cx="1596295" cy="404612"/>
          </a:xfrm>
        </p:spPr>
        <p:txBody>
          <a:bodyPr/>
          <a:lstStyle>
            <a:lvl1pPr>
              <a:defRPr>
                <a:solidFill>
                  <a:srgbClr val="EFEDE3"/>
                </a:solidFill>
              </a:defRPr>
            </a:lvl1pPr>
          </a:lstStyle>
          <a:p>
            <a:pPr lvl="0"/>
            <a:fld id="{3446265F-B93D-374A-A68D-EC0C919A252E}" type="slidenum">
              <a:t>‹#›</a:t>
            </a:fld>
            <a:endParaRPr lang="en-US"/>
          </a:p>
        </p:txBody>
      </p:sp>
      <p:sp>
        <p:nvSpPr>
          <p:cNvPr id="7" name="Freeform 6" title="Crop Mark">
            <a:extLst>
              <a:ext uri="{FF2B5EF4-FFF2-40B4-BE49-F238E27FC236}">
                <a16:creationId xmlns:a16="http://schemas.microsoft.com/office/drawing/2014/main" id="{20D4E9F9-B9EA-D84D-91D3-967858644E44}"/>
              </a:ext>
            </a:extLst>
          </p:cNvPr>
          <p:cNvSpPr/>
          <p:nvPr/>
        </p:nvSpPr>
        <p:spPr>
          <a:xfrm>
            <a:off x="8151958" y="1685650"/>
            <a:ext cx="3275015" cy="4408486"/>
          </a:xfrm>
          <a:custGeom>
            <a:avLst/>
            <a:gdLst>
              <a:gd name="f0" fmla="val w"/>
              <a:gd name="f1" fmla="val h"/>
              <a:gd name="f2" fmla="val 0"/>
              <a:gd name="f3" fmla="val 4125"/>
              <a:gd name="f4" fmla="val 5554"/>
              <a:gd name="f5" fmla="val 3614"/>
              <a:gd name="f6" fmla="val 5074"/>
              <a:gd name="f7" fmla="*/ f0 1 4125"/>
              <a:gd name="f8" fmla="*/ f1 1 5554"/>
              <a:gd name="f9" fmla="+- f4 0 f2"/>
              <a:gd name="f10" fmla="+- f3 0 f2"/>
              <a:gd name="f11" fmla="*/ f10 1 4125"/>
              <a:gd name="f12" fmla="*/ f9 1 5554"/>
              <a:gd name="f13" fmla="*/ 0 1 f11"/>
              <a:gd name="f14" fmla="*/ f3 1 f11"/>
              <a:gd name="f15" fmla="*/ 0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4125" h="5554">
                <a:moveTo>
                  <a:pt x="f5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EFEDE3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576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4CA4F-1498-2243-BC4B-063930FB853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92523-D19F-E541-BF20-FA199EA2440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71600" y="2286000"/>
            <a:ext cx="4447787" cy="35814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88321-B514-DE40-AAAE-45CD295164F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525405" y="2286000"/>
            <a:ext cx="4447787" cy="35814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521251-C285-6547-BF43-E0CB7439963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AC237A-FF47-4E4B-8D87-61582B163C0B}" type="datetime1">
              <a:rPr lang="en-US"/>
              <a:pPr lvl="0"/>
              <a:t>1/25/22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2AEBC-D4FD-514B-BA50-ACFDC0865D2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5662F2-EC2A-BB4E-B16A-3AFD7449B4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9E94A3-B699-674B-BBAE-C58136916D1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35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B5F41-678D-304D-8B98-B0A677C8F28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9980B-0C5E-BB4D-A84C-C7C259C4CD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71600" y="2340864"/>
            <a:ext cx="4443983" cy="823910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374EC2-571B-5D43-AA5B-CDC69E900E8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371600" y="3305208"/>
            <a:ext cx="4443983" cy="256219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905D83-0B83-5C48-851F-6FAE88F8B366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525012" y="2340864"/>
            <a:ext cx="4443983" cy="823910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C1171D-DB45-534F-9103-B675EFCCBCA9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525012" y="3305208"/>
            <a:ext cx="4443983" cy="256219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092019-2DE2-984C-8E4B-8E9BB15C6CF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C0B75A-E467-A04D-9834-827D80617B59}" type="datetime1">
              <a:rPr lang="en-US"/>
              <a:pPr lvl="0"/>
              <a:t>1/25/22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49B2C4-3A84-C34D-AB74-02B972CCD4E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68AE5B-8B25-DF42-8BEA-FFF765EABA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E208EB-B267-6641-A061-24D71CBD6E3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7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5B8D2-46F6-A643-9D1B-DDF4DB577E2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32D281-48ED-0246-80AD-105AB89BD5B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37CD5D-F0DA-C74C-B63D-59ABEF71A336}" type="datetime1">
              <a:rPr lang="en-US"/>
              <a:pPr lvl="0"/>
              <a:t>1/25/22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E260E-21E2-2F42-A94D-B80B317FE88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23B49-3A8A-2549-A8E2-AE1B23F030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687FCB-42AF-784A-A7D8-076696E8894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58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6340C4-9099-1047-9CC0-45381689E6C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4E181D-F6F6-454C-B5A0-D21B14A7B94B}" type="datetime1">
              <a:rPr lang="en-US"/>
              <a:pPr lvl="0"/>
              <a:t>1/25/22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57DF99-F4BC-FF40-AB81-A0DBAD3A3C2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25A34-7B33-D342-85B1-A3F7212E89C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1AB38E-8A19-3345-850D-B70A1E1E4FE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29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 title="Background Shape">
            <a:extLst>
              <a:ext uri="{FF2B5EF4-FFF2-40B4-BE49-F238E27FC236}">
                <a16:creationId xmlns:a16="http://schemas.microsoft.com/office/drawing/2014/main" id="{DA770F24-56D4-FF49-AF3B-93CE9EA9A1C3}"/>
              </a:ext>
            </a:extLst>
          </p:cNvPr>
          <p:cNvSpPr/>
          <p:nvPr/>
        </p:nvSpPr>
        <p:spPr>
          <a:xfrm>
            <a:off x="0" y="374"/>
            <a:ext cx="5303520" cy="6857625"/>
          </a:xfrm>
          <a:prstGeom prst="rect">
            <a:avLst/>
          </a:prstGeom>
          <a:solidFill>
            <a:srgbClr val="8C8D8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992F4B3-10A0-B744-BCA0-CAB6BE3713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3903" y="685800"/>
            <a:ext cx="3855723" cy="2157883"/>
          </a:xfrm>
        </p:spPr>
        <p:txBody>
          <a:bodyPr>
            <a:noAutofit/>
          </a:bodyPr>
          <a:lstStyle>
            <a:lvl1pPr>
              <a:lnSpc>
                <a:spcPct val="84000"/>
              </a:lnSpc>
              <a:defRPr sz="4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FA1E56-5935-4D4F-8BD0-2E8D724763F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56023" y="685800"/>
            <a:ext cx="5212080" cy="517524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94554C2-CAD7-AA4C-9CE1-FBCD4CE1870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723903" y="2856347"/>
            <a:ext cx="3855723" cy="3011055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FEE60250-180B-6E44-88E1-AC22E9921F6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23903" y="6453387"/>
            <a:ext cx="1204575" cy="404612"/>
          </a:xfrm>
        </p:spPr>
        <p:txBody>
          <a:bodyPr/>
          <a:lstStyle>
            <a:lvl1pPr>
              <a:defRPr/>
            </a:lvl1pPr>
          </a:lstStyle>
          <a:p>
            <a:pPr lvl="0"/>
            <a:fld id="{9A5956AB-A358-B54F-B90B-BA203E4873D7}" type="datetime1">
              <a:rPr lang="en-US"/>
              <a:pPr lvl="0"/>
              <a:t>1/25/22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391FE7C-88D1-924C-A86F-C1DC214CA33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205944" y="6453387"/>
            <a:ext cx="2373672" cy="404612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8C9B5A5-747F-044B-87DA-5DFDB91A5F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9883136" y="6453387"/>
            <a:ext cx="1596295" cy="404612"/>
          </a:xfrm>
        </p:spPr>
        <p:txBody>
          <a:bodyPr/>
          <a:lstStyle>
            <a:lvl1pPr>
              <a:defRPr/>
            </a:lvl1pPr>
          </a:lstStyle>
          <a:p>
            <a:pPr lvl="0"/>
            <a:fld id="{DC3B4725-FF75-FB44-A54A-E17B0DFF5242}" type="slidenum">
              <a:t>‹#›</a:t>
            </a:fld>
            <a:endParaRPr lang="en-US"/>
          </a:p>
        </p:txBody>
      </p:sp>
      <p:sp>
        <p:nvSpPr>
          <p:cNvPr id="9" name="Rectangle 8" title="Divider Bar">
            <a:extLst>
              <a:ext uri="{FF2B5EF4-FFF2-40B4-BE49-F238E27FC236}">
                <a16:creationId xmlns:a16="http://schemas.microsoft.com/office/drawing/2014/main" id="{D058845C-E564-5B4E-B4E6-FCB5EE1DD1E1}"/>
              </a:ext>
            </a:extLst>
          </p:cNvPr>
          <p:cNvSpPr/>
          <p:nvPr/>
        </p:nvSpPr>
        <p:spPr>
          <a:xfrm>
            <a:off x="5303520" y="374"/>
            <a:ext cx="228600" cy="6858000"/>
          </a:xfrm>
          <a:prstGeom prst="rect">
            <a:avLst/>
          </a:prstGeom>
          <a:solidFill>
            <a:srgbClr val="191B0E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3078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 title="Background Shape">
            <a:extLst>
              <a:ext uri="{FF2B5EF4-FFF2-40B4-BE49-F238E27FC236}">
                <a16:creationId xmlns:a16="http://schemas.microsoft.com/office/drawing/2014/main" id="{315DF8E6-2FA0-E24B-9DEF-748CF7F246C2}"/>
              </a:ext>
            </a:extLst>
          </p:cNvPr>
          <p:cNvSpPr/>
          <p:nvPr/>
        </p:nvSpPr>
        <p:spPr>
          <a:xfrm>
            <a:off x="0" y="374"/>
            <a:ext cx="5303520" cy="6857625"/>
          </a:xfrm>
          <a:prstGeom prst="rect">
            <a:avLst/>
          </a:prstGeom>
          <a:solidFill>
            <a:srgbClr val="8C8D8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26264C-8146-E74B-8893-231B588438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3903" y="685800"/>
            <a:ext cx="3855723" cy="2157883"/>
          </a:xfrm>
        </p:spPr>
        <p:txBody>
          <a:bodyPr/>
          <a:lstStyle>
            <a:lvl1pPr>
              <a:lnSpc>
                <a:spcPct val="84000"/>
              </a:lnSpc>
              <a:defRPr sz="4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12D3602-2248-614D-8728-4DF9B8E5C5B7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532120" y="0"/>
            <a:ext cx="6659876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EF76FD9-04DD-A840-896D-6FACE087982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723903" y="2855963"/>
            <a:ext cx="3855723" cy="3011430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A1EE576-6C33-3947-A13C-F5F62D63640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23903" y="6453387"/>
            <a:ext cx="1204575" cy="404612"/>
          </a:xfrm>
        </p:spPr>
        <p:txBody>
          <a:bodyPr/>
          <a:lstStyle>
            <a:lvl1pPr>
              <a:defRPr/>
            </a:lvl1pPr>
          </a:lstStyle>
          <a:p>
            <a:pPr lvl="0"/>
            <a:fld id="{60BCAFA7-755C-154F-896C-06C091E3F4C6}" type="datetime1">
              <a:rPr lang="en-US"/>
              <a:pPr lvl="0"/>
              <a:t>1/25/22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E177E8F-265C-A848-A664-42C2AAC6180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205944" y="6453387"/>
            <a:ext cx="2373672" cy="404612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229CE7D-3ADB-104D-9758-8D0E8D305BA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9883136" y="6453387"/>
            <a:ext cx="1596295" cy="404612"/>
          </a:xfrm>
        </p:spPr>
        <p:txBody>
          <a:bodyPr/>
          <a:lstStyle>
            <a:lvl1pPr>
              <a:defRPr/>
            </a:lvl1pPr>
          </a:lstStyle>
          <a:p>
            <a:pPr lvl="0"/>
            <a:fld id="{9718CBA2-00CF-FD43-930B-575D49441AC8}" type="slidenum">
              <a:t>‹#›</a:t>
            </a:fld>
            <a:endParaRPr lang="en-US"/>
          </a:p>
        </p:txBody>
      </p:sp>
      <p:sp>
        <p:nvSpPr>
          <p:cNvPr id="9" name="Rectangle 8" title="Divider Bar">
            <a:extLst>
              <a:ext uri="{FF2B5EF4-FFF2-40B4-BE49-F238E27FC236}">
                <a16:creationId xmlns:a16="http://schemas.microsoft.com/office/drawing/2014/main" id="{C554B1DB-99EA-524C-A852-6C7ADB0687FD}"/>
              </a:ext>
            </a:extLst>
          </p:cNvPr>
          <p:cNvSpPr/>
          <p:nvPr/>
        </p:nvSpPr>
        <p:spPr>
          <a:xfrm>
            <a:off x="5303520" y="374"/>
            <a:ext cx="228600" cy="6858000"/>
          </a:xfrm>
          <a:prstGeom prst="rect">
            <a:avLst/>
          </a:prstGeom>
          <a:solidFill>
            <a:srgbClr val="191B0E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602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7C20AC-2087-4340-B335-45E8D547C2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5A8C4-3F47-D944-82D3-75A90B0E95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860B0-13DD-494D-A225-97FD0B3C0B0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390646" y="6453387"/>
            <a:ext cx="1204575" cy="4046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191B0E"/>
                </a:solidFill>
                <a:uFillTx/>
                <a:latin typeface="Franklin Gothic Book"/>
              </a:defRPr>
            </a:lvl1pPr>
          </a:lstStyle>
          <a:p>
            <a:pPr lvl="0"/>
            <a:fld id="{D00628D0-7676-0140-A2A5-6871D76A9511}" type="datetime1">
              <a:rPr lang="en-US"/>
              <a:pPr lvl="0"/>
              <a:t>1/25/22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DDE2A-CE55-9D4A-B78E-EE627977B80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893563" y="6453387"/>
            <a:ext cx="6280830" cy="4046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191B0E"/>
                </a:solidFill>
                <a:uFillTx/>
                <a:latin typeface="Franklin Gothic Book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FCC47-DC33-9A40-9B1D-CDECEB0347A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9472735" y="6453387"/>
            <a:ext cx="1596295" cy="4046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191B0E"/>
                </a:solidFill>
                <a:uFillTx/>
                <a:latin typeface="Franklin Gothic Book"/>
              </a:defRPr>
            </a:lvl1pPr>
          </a:lstStyle>
          <a:p>
            <a:pPr lvl="0"/>
            <a:fld id="{B96AF2BE-2215-8B46-A84C-F34AF58CADDF}" type="slidenum">
              <a:t>‹#›</a:t>
            </a:fld>
            <a:endParaRPr lang="en-US"/>
          </a:p>
        </p:txBody>
      </p:sp>
      <p:sp>
        <p:nvSpPr>
          <p:cNvPr id="7" name="Rectangle 8" title="Side bar">
            <a:extLst>
              <a:ext uri="{FF2B5EF4-FFF2-40B4-BE49-F238E27FC236}">
                <a16:creationId xmlns:a16="http://schemas.microsoft.com/office/drawing/2014/main" id="{FC69BF7C-B43F-814B-80E2-7C857ED0D985}"/>
              </a:ext>
            </a:extLst>
          </p:cNvPr>
          <p:cNvSpPr/>
          <p:nvPr/>
        </p:nvSpPr>
        <p:spPr>
          <a:xfrm>
            <a:off x="478094" y="374"/>
            <a:ext cx="228600" cy="6858000"/>
          </a:xfrm>
          <a:prstGeom prst="rect">
            <a:avLst/>
          </a:prstGeom>
          <a:solidFill>
            <a:srgbClr val="191B0E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89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191B0E"/>
          </a:solidFill>
          <a:uFillTx/>
          <a:latin typeface="Franklin Gothic Book"/>
        </a:defRPr>
      </a:lvl1pPr>
    </p:titleStyle>
    <p:bodyStyle>
      <a:lvl1pPr marL="384048" marR="0" lvl="0" indent="-384048" algn="l" defTabSz="914400" rtl="0" fontAlgn="auto" hangingPunct="1">
        <a:lnSpc>
          <a:spcPct val="94000"/>
        </a:lnSpc>
        <a:spcBef>
          <a:spcPts val="1000"/>
        </a:spcBef>
        <a:spcAft>
          <a:spcPts val="200"/>
        </a:spcAft>
        <a:buSzPct val="100000"/>
        <a:buFont typeface="Franklin Gothic Book" pitchFamily="34"/>
        <a:buChar char="■"/>
        <a:tabLst/>
        <a:defRPr lang="en-US" sz="2000" b="0" i="0" u="none" strike="noStrike" kern="1200" cap="none" spc="0" baseline="0">
          <a:solidFill>
            <a:srgbClr val="191B0E"/>
          </a:solidFill>
          <a:uFillTx/>
          <a:latin typeface="Franklin Gothic Book"/>
        </a:defRPr>
      </a:lvl1pPr>
      <a:lvl2pPr marL="914400" marR="0" lvl="1" indent="-384048" algn="l" defTabSz="914400" rtl="0" fontAlgn="auto" hangingPunct="1">
        <a:lnSpc>
          <a:spcPct val="94000"/>
        </a:lnSpc>
        <a:spcBef>
          <a:spcPts val="500"/>
        </a:spcBef>
        <a:spcAft>
          <a:spcPts val="200"/>
        </a:spcAft>
        <a:buSzPct val="100000"/>
        <a:buFont typeface="Franklin Gothic Book" pitchFamily="34"/>
        <a:buChar char="–"/>
        <a:tabLst/>
        <a:defRPr lang="en-US" sz="2000" b="0" i="1" u="none" strike="noStrike" kern="1200" cap="none" spc="0" baseline="0">
          <a:solidFill>
            <a:srgbClr val="191B0E"/>
          </a:solidFill>
          <a:uFillTx/>
          <a:latin typeface="Franklin Gothic Book"/>
        </a:defRPr>
      </a:lvl2pPr>
      <a:lvl3pPr marL="1371600" marR="0" lvl="2" indent="-384048" algn="l" defTabSz="914400" rtl="0" fontAlgn="auto" hangingPunct="1">
        <a:lnSpc>
          <a:spcPct val="94000"/>
        </a:lnSpc>
        <a:spcBef>
          <a:spcPts val="500"/>
        </a:spcBef>
        <a:spcAft>
          <a:spcPts val="200"/>
        </a:spcAft>
        <a:buSzPct val="100000"/>
        <a:buFont typeface="Franklin Gothic Book" pitchFamily="34"/>
        <a:buChar char="■"/>
        <a:tabLst/>
        <a:defRPr lang="en-US" sz="1800" b="0" i="0" u="none" strike="noStrike" kern="1200" cap="none" spc="0" baseline="0">
          <a:solidFill>
            <a:srgbClr val="191B0E"/>
          </a:solidFill>
          <a:uFillTx/>
          <a:latin typeface="Franklin Gothic Book"/>
        </a:defRPr>
      </a:lvl3pPr>
      <a:lvl4pPr marL="1828800" marR="0" lvl="3" indent="-384048" algn="l" defTabSz="914400" rtl="0" fontAlgn="auto" hangingPunct="1">
        <a:lnSpc>
          <a:spcPct val="94000"/>
        </a:lnSpc>
        <a:spcBef>
          <a:spcPts val="500"/>
        </a:spcBef>
        <a:spcAft>
          <a:spcPts val="200"/>
        </a:spcAft>
        <a:buSzPct val="100000"/>
        <a:buFont typeface="Franklin Gothic Book" pitchFamily="34"/>
        <a:buChar char="–"/>
        <a:tabLst/>
        <a:defRPr lang="en-US" sz="1800" b="0" i="1" u="none" strike="noStrike" kern="1200" cap="none" spc="0" baseline="0">
          <a:solidFill>
            <a:srgbClr val="191B0E"/>
          </a:solidFill>
          <a:uFillTx/>
          <a:latin typeface="Franklin Gothic Book"/>
        </a:defRPr>
      </a:lvl4pPr>
      <a:lvl5pPr marL="2286000" marR="0" lvl="4" indent="-384048" algn="l" defTabSz="914400" rtl="0" fontAlgn="auto" hangingPunct="1">
        <a:lnSpc>
          <a:spcPct val="94000"/>
        </a:lnSpc>
        <a:spcBef>
          <a:spcPts val="500"/>
        </a:spcBef>
        <a:spcAft>
          <a:spcPts val="200"/>
        </a:spcAft>
        <a:buSzPct val="100000"/>
        <a:buFont typeface="Franklin Gothic Book" pitchFamily="34"/>
        <a:buChar char="■"/>
        <a:tabLst/>
        <a:defRPr lang="en-US" sz="1600" b="0" i="0" u="none" strike="noStrike" kern="1200" cap="none" spc="0" baseline="0">
          <a:solidFill>
            <a:srgbClr val="191B0E"/>
          </a:solidFill>
          <a:uFillTx/>
          <a:latin typeface="Franklin Gothic Book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32890-9D06-4E41-9957-9313E983F37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915128" y="1180728"/>
            <a:ext cx="8361227" cy="2705947"/>
          </a:xfrm>
        </p:spPr>
        <p:txBody>
          <a:bodyPr/>
          <a:lstStyle/>
          <a:p>
            <a:pPr lvl="0"/>
            <a:r>
              <a:rPr lang="en-US" sz="3600">
                <a:latin typeface="Calibri Light"/>
              </a:rPr>
              <a:t>FROM PERIPHERY TO CENTER:</a:t>
            </a:r>
            <a:br>
              <a:rPr lang="en-US" sz="3600">
                <a:latin typeface="Calibri Light"/>
              </a:rPr>
            </a:br>
            <a:r>
              <a:rPr lang="en-US" sz="3600">
                <a:latin typeface="Calibri Light"/>
              </a:rPr>
              <a:t>CREATING AN AMERICAN PSYCHOLOGY</a:t>
            </a:r>
            <a:endParaRPr lang="hr-HR" sz="3600">
              <a:latin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D1924D-8228-1B4A-B90B-3F555C08522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80161" y="3982916"/>
            <a:ext cx="6831674" cy="1086234"/>
          </a:xfrm>
        </p:spPr>
        <p:txBody>
          <a:bodyPr/>
          <a:lstStyle/>
          <a:p>
            <a:endParaRPr lang="en-H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6DD15-D46B-DE44-BED5-A80D9459002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>
                <a:latin typeface="Calibri Light"/>
              </a:rPr>
              <a:t>Psychical Phenomena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9C8CC-8E47-DC46-9C6F-92F2B51A9B0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71600" y="2171699"/>
            <a:ext cx="9601200" cy="4388900"/>
          </a:xfrm>
        </p:spPr>
        <p:txBody>
          <a:bodyPr/>
          <a:lstStyle/>
          <a:p>
            <a:pPr lvl="0">
              <a:lnSpc>
                <a:spcPct val="74000"/>
              </a:lnSpc>
            </a:pPr>
            <a:r>
              <a:rPr lang="en-US" sz="1800" b="1">
                <a:latin typeface="Calibri"/>
              </a:rPr>
              <a:t>The Society for Psychical Research (SPR) </a:t>
            </a:r>
            <a:r>
              <a:rPr lang="hr-HR" sz="1800">
                <a:latin typeface="Calibri"/>
              </a:rPr>
              <a:t>–</a:t>
            </a:r>
            <a:r>
              <a:rPr lang="en-US" sz="1800">
                <a:latin typeface="Calibri"/>
              </a:rPr>
              <a:t> England</a:t>
            </a:r>
            <a:r>
              <a:rPr lang="hr-HR" sz="1800">
                <a:latin typeface="Calibri"/>
              </a:rPr>
              <a:t>,</a:t>
            </a:r>
            <a:r>
              <a:rPr lang="en-US" sz="1800">
                <a:latin typeface="Calibri"/>
              </a:rPr>
              <a:t> 1882</a:t>
            </a:r>
            <a:r>
              <a:rPr lang="hr-HR" sz="1800">
                <a:latin typeface="Calibri"/>
              </a:rPr>
              <a:t>.</a:t>
            </a:r>
          </a:p>
          <a:p>
            <a:pPr lvl="0">
              <a:lnSpc>
                <a:spcPct val="74000"/>
              </a:lnSpc>
            </a:pPr>
            <a:r>
              <a:rPr lang="hr-HR" sz="1800" b="1">
                <a:latin typeface="Calibri"/>
              </a:rPr>
              <a:t>T</a:t>
            </a:r>
            <a:r>
              <a:rPr lang="en-US" sz="1800" b="1">
                <a:latin typeface="Calibri"/>
              </a:rPr>
              <a:t>he American Society for Psychical</a:t>
            </a:r>
            <a:r>
              <a:rPr lang="hr-HR" sz="1800" b="1">
                <a:latin typeface="Calibri"/>
              </a:rPr>
              <a:t> </a:t>
            </a:r>
            <a:r>
              <a:rPr lang="en-US" sz="1800" b="1">
                <a:latin typeface="Calibri"/>
              </a:rPr>
              <a:t>Research (ASPR) </a:t>
            </a:r>
            <a:r>
              <a:rPr lang="hr-HR" sz="1800">
                <a:latin typeface="Calibri"/>
              </a:rPr>
              <a:t>– USA, 1885.</a:t>
            </a:r>
          </a:p>
          <a:p>
            <a:pPr lvl="0">
              <a:lnSpc>
                <a:spcPct val="74000"/>
              </a:lnSpc>
              <a:buFont typeface="Wingdings" pitchFamily="2"/>
              <a:buChar char="Ø"/>
            </a:pPr>
            <a:r>
              <a:rPr lang="en-US" sz="1800">
                <a:latin typeface="Calibri"/>
              </a:rPr>
              <a:t>The purpose</a:t>
            </a:r>
            <a:r>
              <a:rPr lang="hr-HR" sz="1800">
                <a:latin typeface="Calibri"/>
              </a:rPr>
              <a:t>- </a:t>
            </a:r>
            <a:r>
              <a:rPr lang="en-US" sz="1800">
                <a:latin typeface="Calibri"/>
              </a:rPr>
              <a:t>scientifically investigate psychical phenomena</a:t>
            </a:r>
            <a:endParaRPr lang="hr-HR" sz="1800">
              <a:latin typeface="Calibri"/>
            </a:endParaRPr>
          </a:p>
          <a:p>
            <a:pPr lvl="0">
              <a:lnSpc>
                <a:spcPct val="74000"/>
              </a:lnSpc>
            </a:pPr>
            <a:r>
              <a:rPr lang="en-US" sz="1800">
                <a:latin typeface="Calibri"/>
              </a:rPr>
              <a:t>Mesmerists, spiritualists, clairvoyants, mind readers, and mediums,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astrologers, palmists, phrenologists, and faith healers</a:t>
            </a:r>
            <a:r>
              <a:rPr lang="hr-HR" sz="1800">
                <a:latin typeface="Calibri"/>
              </a:rPr>
              <a:t> energy</a:t>
            </a:r>
            <a:r>
              <a:rPr lang="en-US" sz="1800">
                <a:latin typeface="Calibri"/>
              </a:rPr>
              <a:t> healers and phrenologists</a:t>
            </a:r>
            <a:endParaRPr lang="hr-HR" sz="1800">
              <a:latin typeface="Calibri"/>
            </a:endParaRPr>
          </a:p>
          <a:p>
            <a:pPr lvl="0">
              <a:lnSpc>
                <a:spcPct val="74000"/>
              </a:lnSpc>
            </a:pPr>
            <a:r>
              <a:rPr lang="en-US" sz="1800">
                <a:latin typeface="Calibri"/>
              </a:rPr>
              <a:t>The ASPR created committees to investigate</a:t>
            </a:r>
            <a:r>
              <a:rPr lang="hr-HR" sz="1800">
                <a:latin typeface="Calibri"/>
              </a:rPr>
              <a:t> &gt; </a:t>
            </a:r>
            <a:r>
              <a:rPr lang="en-US" sz="1800">
                <a:latin typeface="Calibri"/>
              </a:rPr>
              <a:t>thought transference, hypnotism,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telepathy, clairvoyance, and trance states</a:t>
            </a:r>
            <a:endParaRPr lang="hr-HR" sz="1800">
              <a:latin typeface="Calibri"/>
            </a:endParaRPr>
          </a:p>
          <a:p>
            <a:pPr lvl="0">
              <a:lnSpc>
                <a:spcPct val="74000"/>
              </a:lnSpc>
            </a:pPr>
            <a:r>
              <a:rPr lang="hr-HR" sz="1800" b="1">
                <a:latin typeface="Calibri"/>
              </a:rPr>
              <a:t>William James </a:t>
            </a:r>
            <a:r>
              <a:rPr lang="hr-HR" sz="1800">
                <a:latin typeface="Calibri"/>
              </a:rPr>
              <a:t>- </a:t>
            </a:r>
            <a:r>
              <a:rPr lang="en-US" sz="1800">
                <a:latin typeface="Calibri"/>
              </a:rPr>
              <a:t>If there was any validity to the phenomena, they would certainly lie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within the province of psychological science</a:t>
            </a:r>
            <a:endParaRPr lang="hr-HR" sz="1800">
              <a:latin typeface="Calibri"/>
            </a:endParaRPr>
          </a:p>
          <a:p>
            <a:pPr lvl="0">
              <a:lnSpc>
                <a:spcPct val="74000"/>
              </a:lnSpc>
            </a:pPr>
            <a:r>
              <a:rPr lang="hr-HR" sz="1800">
                <a:latin typeface="Calibri"/>
              </a:rPr>
              <a:t>Sensibility</a:t>
            </a:r>
          </a:p>
          <a:p>
            <a:pPr lvl="0">
              <a:lnSpc>
                <a:spcPct val="74000"/>
              </a:lnSpc>
            </a:pPr>
            <a:endParaRPr lang="hr-HR" sz="1900"/>
          </a:p>
          <a:p>
            <a:pPr lvl="0">
              <a:lnSpc>
                <a:spcPct val="74000"/>
              </a:lnSpc>
            </a:pPr>
            <a:endParaRPr lang="hr-HR" sz="1900"/>
          </a:p>
          <a:p>
            <a:pPr lvl="0">
              <a:lnSpc>
                <a:spcPct val="74000"/>
              </a:lnSpc>
            </a:pPr>
            <a:endParaRPr lang="hr-HR" sz="19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86C97-8CD3-0F42-8494-A63CDBFA90D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sz="2800">
                <a:latin typeface="Calibri Light"/>
              </a:rPr>
              <a:t>Boundary work and the new psychology</a:t>
            </a:r>
            <a:r>
              <a:rPr lang="en-US" sz="2800">
                <a:latin typeface="Calibri Light"/>
              </a:rPr>
              <a:t>: </a:t>
            </a:r>
            <a:r>
              <a:rPr lang="hr-HR" sz="2800">
                <a:latin typeface="Calibri Light"/>
              </a:rPr>
              <a:t>establishing the center and making the pheriphery</a:t>
            </a:r>
            <a:br>
              <a:rPr lang="en-US" sz="4000">
                <a:latin typeface="Calibri Light"/>
              </a:rPr>
            </a:br>
            <a:endParaRPr lang="hr-HR" sz="4000">
              <a:latin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7277B-460A-2448-B07D-3C5D7FBF083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71600" y="2286000"/>
            <a:ext cx="9601200" cy="4159184"/>
          </a:xfrm>
        </p:spPr>
        <p:txBody>
          <a:bodyPr/>
          <a:lstStyle/>
          <a:p>
            <a:pPr lvl="0">
              <a:lnSpc>
                <a:spcPct val="74000"/>
              </a:lnSpc>
            </a:pPr>
            <a:r>
              <a:rPr lang="hr-HR" sz="1800">
                <a:latin typeface="Calibri"/>
              </a:rPr>
              <a:t>Psychology distinct from phylosophy &gt;</a:t>
            </a:r>
            <a:r>
              <a:rPr lang="en-US" sz="1800">
                <a:latin typeface="Calibri"/>
              </a:rPr>
              <a:t>using the experimental methods</a:t>
            </a:r>
            <a:r>
              <a:rPr lang="hr-HR" sz="1800">
                <a:latin typeface="Calibri"/>
              </a:rPr>
              <a:t> &gt; </a:t>
            </a:r>
            <a:r>
              <a:rPr lang="en-US" sz="1800">
                <a:latin typeface="Calibri"/>
              </a:rPr>
              <a:t>studying mental processes</a:t>
            </a:r>
            <a:endParaRPr lang="hr-HR" sz="1800">
              <a:latin typeface="Calibri"/>
            </a:endParaRPr>
          </a:p>
          <a:p>
            <a:pPr lvl="0">
              <a:lnSpc>
                <a:spcPct val="74000"/>
              </a:lnSpc>
            </a:pPr>
            <a:r>
              <a:rPr lang="hr-HR" sz="1800">
                <a:latin typeface="Calibri"/>
              </a:rPr>
              <a:t>Psychology laboratories , journals, textbooks and separate departments</a:t>
            </a:r>
          </a:p>
          <a:p>
            <a:pPr lvl="0">
              <a:lnSpc>
                <a:spcPct val="74000"/>
              </a:lnSpc>
            </a:pPr>
            <a:r>
              <a:rPr lang="hr-HR" sz="1800">
                <a:latin typeface="Calibri"/>
              </a:rPr>
              <a:t>P</a:t>
            </a:r>
            <a:r>
              <a:rPr lang="en-US" sz="1800">
                <a:latin typeface="Calibri"/>
              </a:rPr>
              <a:t>sychologists had to create institutional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space and legitimacy for their new discipline</a:t>
            </a:r>
            <a:r>
              <a:rPr lang="hr-HR" sz="1800">
                <a:latin typeface="Calibri"/>
              </a:rPr>
              <a:t> and </a:t>
            </a:r>
            <a:r>
              <a:rPr lang="en-US" sz="1800">
                <a:latin typeface="Calibri"/>
              </a:rPr>
              <a:t>secure their status as psychological experts in the eyes of the public</a:t>
            </a:r>
            <a:endParaRPr lang="hr-HR" sz="1800">
              <a:latin typeface="Calibri"/>
            </a:endParaRPr>
          </a:p>
          <a:p>
            <a:pPr lvl="0">
              <a:lnSpc>
                <a:spcPct val="74000"/>
              </a:lnSpc>
            </a:pPr>
            <a:r>
              <a:rPr lang="hr-HR" sz="1800">
                <a:latin typeface="Calibri"/>
              </a:rPr>
              <a:t>Questions of the l</a:t>
            </a:r>
            <a:r>
              <a:rPr lang="en-US" sz="1800">
                <a:latin typeface="Calibri"/>
              </a:rPr>
              <a:t>ate 1800s</a:t>
            </a:r>
            <a:r>
              <a:rPr lang="hr-HR" sz="1800">
                <a:latin typeface="Calibri"/>
              </a:rPr>
              <a:t> &gt; </a:t>
            </a:r>
            <a:r>
              <a:rPr lang="en-US" sz="1800">
                <a:latin typeface="Calibri"/>
              </a:rPr>
              <a:t>communic</a:t>
            </a:r>
            <a:r>
              <a:rPr lang="hr-HR" sz="1800">
                <a:latin typeface="Calibri"/>
              </a:rPr>
              <a:t>ation</a:t>
            </a:r>
            <a:r>
              <a:rPr lang="en-US" sz="1800">
                <a:latin typeface="Calibri"/>
              </a:rPr>
              <a:t> with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the dead, whether mental telepathy was real, and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whether psychics or seers could actually foretell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the future</a:t>
            </a:r>
            <a:endParaRPr lang="hr-HR" sz="1800">
              <a:latin typeface="Calibri"/>
            </a:endParaRPr>
          </a:p>
          <a:p>
            <a:pPr lvl="0">
              <a:lnSpc>
                <a:spcPct val="74000"/>
              </a:lnSpc>
            </a:pPr>
            <a:r>
              <a:rPr lang="hr-HR" sz="1800">
                <a:latin typeface="Calibri"/>
              </a:rPr>
              <a:t>P</a:t>
            </a:r>
            <a:r>
              <a:rPr lang="en-US" sz="1800">
                <a:latin typeface="Calibri"/>
              </a:rPr>
              <a:t>sychologists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felt their connection with spiritualism endangered their scientific credibility</a:t>
            </a:r>
            <a:r>
              <a:rPr lang="hr-HR" sz="1800">
                <a:latin typeface="Calibri"/>
              </a:rPr>
              <a:t> &gt; </a:t>
            </a:r>
            <a:r>
              <a:rPr lang="en-US" sz="1800">
                <a:latin typeface="Calibri"/>
              </a:rPr>
              <a:t> one strategy</a:t>
            </a:r>
            <a:r>
              <a:rPr lang="hr-HR" sz="1800">
                <a:latin typeface="Calibri"/>
              </a:rPr>
              <a:t> was </a:t>
            </a:r>
            <a:r>
              <a:rPr lang="en-US" sz="1800">
                <a:latin typeface="Calibri"/>
              </a:rPr>
              <a:t>to denounce it altogether and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distance themselves from these alternative psychologies</a:t>
            </a:r>
            <a:endParaRPr lang="hr-HR" sz="1800">
              <a:latin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0B244-814E-BD4F-9674-5AA46BE45F8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>
                <a:latin typeface="Calibri Light"/>
              </a:rPr>
              <a:t>Maintaining scientific credibility and psychic phenomena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02075-4FF7-2A49-9D22-DCD8EDE3582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71600" y="2286000"/>
            <a:ext cx="9601200" cy="4247964"/>
          </a:xfrm>
        </p:spPr>
        <p:txBody>
          <a:bodyPr/>
          <a:lstStyle/>
          <a:p>
            <a:pPr marL="457200" lvl="0" indent="-457200">
              <a:lnSpc>
                <a:spcPct val="74000"/>
              </a:lnSpc>
              <a:buFont typeface="Calibri Light"/>
              <a:buAutoNum type="arabicPeriod"/>
            </a:pPr>
            <a:r>
              <a:rPr lang="hr-HR" sz="1800">
                <a:latin typeface="Calibri"/>
              </a:rPr>
              <a:t>T</a:t>
            </a:r>
            <a:r>
              <a:rPr lang="en-US" sz="1800">
                <a:latin typeface="Calibri"/>
              </a:rPr>
              <a:t>erminological obfuscation</a:t>
            </a:r>
            <a:r>
              <a:rPr lang="hr-HR" sz="1800">
                <a:latin typeface="Calibri"/>
              </a:rPr>
              <a:t> &gt; </a:t>
            </a:r>
            <a:r>
              <a:rPr lang="en-US" sz="1800">
                <a:latin typeface="Calibri"/>
              </a:rPr>
              <a:t>a way to conduct psychological research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with funds designated for psychical research</a:t>
            </a:r>
            <a:r>
              <a:rPr lang="hr-HR" sz="1800">
                <a:latin typeface="Calibri"/>
              </a:rPr>
              <a:t> </a:t>
            </a:r>
          </a:p>
          <a:p>
            <a:pPr marL="457200" lvl="0" indent="-457200">
              <a:lnSpc>
                <a:spcPct val="74000"/>
              </a:lnSpc>
              <a:buFont typeface="Calibri Light"/>
              <a:buAutoNum type="arabicPeriod"/>
            </a:pPr>
            <a:r>
              <a:rPr lang="hr-HR" sz="1800">
                <a:latin typeface="Calibri"/>
              </a:rPr>
              <a:t>P</a:t>
            </a:r>
            <a:r>
              <a:rPr lang="en-US" sz="1800">
                <a:latin typeface="Calibri"/>
              </a:rPr>
              <a:t>sychologists as the only experts qualified to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evaluate spiritualism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by using careful, systematic, scientific methods</a:t>
            </a:r>
            <a:endParaRPr lang="hr-HR" sz="1800">
              <a:latin typeface="Calibri"/>
            </a:endParaRPr>
          </a:p>
          <a:p>
            <a:pPr lvl="0">
              <a:lnSpc>
                <a:spcPct val="74000"/>
              </a:lnSpc>
            </a:pPr>
            <a:r>
              <a:rPr lang="en-US" sz="1800" b="1">
                <a:latin typeface="Calibri"/>
              </a:rPr>
              <a:t>G. Stanley Hall and Amy</a:t>
            </a:r>
            <a:r>
              <a:rPr lang="hr-HR" sz="1800" b="1">
                <a:latin typeface="Calibri"/>
              </a:rPr>
              <a:t> </a:t>
            </a:r>
            <a:r>
              <a:rPr lang="en-US" sz="1800" b="1">
                <a:latin typeface="Calibri"/>
              </a:rPr>
              <a:t>Tanner </a:t>
            </a:r>
            <a:r>
              <a:rPr lang="hr-HR" sz="1800">
                <a:latin typeface="Calibri"/>
              </a:rPr>
              <a:t>&gt; </a:t>
            </a:r>
            <a:r>
              <a:rPr lang="en-US" sz="1800">
                <a:latin typeface="Calibri"/>
              </a:rPr>
              <a:t>the case of Leonora Piper</a:t>
            </a:r>
            <a:r>
              <a:rPr lang="hr-HR" sz="1800">
                <a:latin typeface="Calibri"/>
              </a:rPr>
              <a:t> </a:t>
            </a:r>
          </a:p>
          <a:p>
            <a:pPr lvl="0">
              <a:lnSpc>
                <a:spcPct val="74000"/>
              </a:lnSpc>
            </a:pPr>
            <a:r>
              <a:rPr lang="hr-HR" sz="1800">
                <a:latin typeface="Calibri"/>
              </a:rPr>
              <a:t>Harmony between religion and psychology- </a:t>
            </a:r>
            <a:r>
              <a:rPr lang="hr-HR" sz="1800" b="1">
                <a:latin typeface="Calibri"/>
              </a:rPr>
              <a:t>psychoanalysis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F8B3E4BD-DC4B-ED49-9B3B-1F20E9F8B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410" y="4047929"/>
            <a:ext cx="2161595" cy="281007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B24CD-3DC9-BA48-9A25-EA0E1C9805D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latin typeface="Calibri Light"/>
              </a:rPr>
              <a:t>Organizing for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AA7F6-4A4D-1C4A-9ECD-74C3859F599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71600" y="2286000"/>
            <a:ext cx="9601200" cy="4345621"/>
          </a:xfrm>
        </p:spPr>
        <p:txBody>
          <a:bodyPr/>
          <a:lstStyle/>
          <a:p>
            <a:pPr lvl="0"/>
            <a:r>
              <a:rPr lang="hr-HR" sz="1800" b="1">
                <a:latin typeface="Calibri"/>
              </a:rPr>
              <a:t>American Psychology Association (APA) </a:t>
            </a:r>
            <a:r>
              <a:rPr lang="hr-HR" sz="1800">
                <a:latin typeface="Calibri"/>
              </a:rPr>
              <a:t>&gt; G. Stanley Hall -</a:t>
            </a:r>
            <a:r>
              <a:rPr lang="en-US" sz="1800">
                <a:latin typeface="Calibri"/>
              </a:rPr>
              <a:t> July 1892, 31 individuals</a:t>
            </a:r>
            <a:endParaRPr lang="hr-HR" sz="1800">
              <a:latin typeface="Calibri"/>
            </a:endParaRPr>
          </a:p>
          <a:p>
            <a:pPr lvl="0">
              <a:buFont typeface="Wingdings" pitchFamily="2"/>
              <a:buChar char="Ø"/>
            </a:pPr>
            <a:r>
              <a:rPr lang="en-US" sz="1800">
                <a:latin typeface="Calibri"/>
              </a:rPr>
              <a:t>Hall</a:t>
            </a:r>
            <a:r>
              <a:rPr lang="hr-HR" sz="1800">
                <a:latin typeface="Calibri"/>
              </a:rPr>
              <a:t> w</a:t>
            </a:r>
            <a:r>
              <a:rPr lang="en-US" sz="1800">
                <a:latin typeface="Calibri"/>
              </a:rPr>
              <a:t>as the first president</a:t>
            </a:r>
            <a:r>
              <a:rPr lang="hr-HR" sz="1800">
                <a:latin typeface="Calibri"/>
              </a:rPr>
              <a:t> </a:t>
            </a:r>
          </a:p>
          <a:p>
            <a:pPr lvl="0">
              <a:buFont typeface="Wingdings" pitchFamily="2"/>
              <a:buChar char="Ø"/>
            </a:pPr>
            <a:r>
              <a:rPr lang="en-US" sz="1800">
                <a:latin typeface="Calibri"/>
              </a:rPr>
              <a:t>The first meeting </a:t>
            </a:r>
            <a:r>
              <a:rPr lang="hr-HR" sz="1800">
                <a:latin typeface="Calibri"/>
              </a:rPr>
              <a:t>of </a:t>
            </a:r>
            <a:r>
              <a:rPr lang="en-US" sz="1800">
                <a:latin typeface="Calibri"/>
              </a:rPr>
              <a:t>APA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was held in December 1892 at the University of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Pennsylvania</a:t>
            </a:r>
            <a:endParaRPr lang="hr-HR" sz="1800">
              <a:latin typeface="Calibri"/>
            </a:endParaRPr>
          </a:p>
          <a:p>
            <a:pPr lvl="0"/>
            <a:r>
              <a:rPr lang="en-US" sz="1800">
                <a:latin typeface="Calibri"/>
              </a:rPr>
              <a:t>APA played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a critical role in making psychology a recognized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science in this era</a:t>
            </a:r>
            <a:endParaRPr lang="hr-HR" sz="1800">
              <a:latin typeface="Calibri"/>
            </a:endParaRPr>
          </a:p>
          <a:p>
            <a:pPr lvl="0"/>
            <a:r>
              <a:rPr lang="en-US" sz="1800" b="1">
                <a:latin typeface="Calibri"/>
              </a:rPr>
              <a:t>American Journal of Psychology</a:t>
            </a:r>
            <a:r>
              <a:rPr lang="hr-HR" sz="1800" b="1">
                <a:latin typeface="Calibri"/>
              </a:rPr>
              <a:t> </a:t>
            </a:r>
            <a:r>
              <a:rPr lang="hr-HR" sz="1800">
                <a:latin typeface="Calibri"/>
              </a:rPr>
              <a:t>&gt; </a:t>
            </a:r>
            <a:r>
              <a:rPr lang="en-US" sz="1800">
                <a:latin typeface="Calibri"/>
              </a:rPr>
              <a:t>America’s first scientific journal devoted to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psychology</a:t>
            </a:r>
            <a:endParaRPr lang="hr-HR" sz="1800"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75244F-48C9-FA44-A4F6-98794CCA3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2958" y="4318455"/>
            <a:ext cx="1779038" cy="242746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71983-5631-D143-A0CB-3CF0542EE81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>
                <a:latin typeface="Calibri Light"/>
              </a:rPr>
              <a:t>Making Psychology Useful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6062D-AA89-C245-B414-4C30DF7DA36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z="1800" b="1">
                <a:latin typeface="Calibri"/>
              </a:rPr>
              <a:t>William James</a:t>
            </a:r>
            <a:r>
              <a:rPr lang="hr-HR" sz="1800">
                <a:latin typeface="Calibri"/>
              </a:rPr>
              <a:t>:</a:t>
            </a:r>
          </a:p>
          <a:p>
            <a:pPr lvl="0">
              <a:buFont typeface="Wingdings" pitchFamily="2"/>
              <a:buChar char="Ø"/>
            </a:pPr>
            <a:r>
              <a:rPr lang="en-US" sz="1800" b="1">
                <a:latin typeface="Calibri"/>
              </a:rPr>
              <a:t>Functionalism</a:t>
            </a:r>
            <a:r>
              <a:rPr lang="hr-HR" sz="1800">
                <a:latin typeface="Calibri"/>
              </a:rPr>
              <a:t>- </a:t>
            </a:r>
            <a:r>
              <a:rPr lang="en-US" sz="1800">
                <a:latin typeface="Calibri"/>
              </a:rPr>
              <a:t>the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goal of psychology was to understand how the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mind and its contents had evolved by looking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at the functions of different thoughts and beliefs, functions that were objectively observable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in terms of actions</a:t>
            </a:r>
            <a:endParaRPr lang="hr-HR" sz="1800">
              <a:latin typeface="Calibri"/>
            </a:endParaRPr>
          </a:p>
          <a:p>
            <a:pPr lvl="0">
              <a:buFont typeface="Wingdings" pitchFamily="2"/>
              <a:buChar char="Ø"/>
            </a:pPr>
            <a:r>
              <a:rPr lang="en-US" sz="1800">
                <a:latin typeface="Calibri"/>
              </a:rPr>
              <a:t> The implications of functionalist psychology were that it held promise of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usefulness</a:t>
            </a:r>
            <a:endParaRPr lang="hr-HR" sz="1800">
              <a:latin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44BD03C-9D0F-3847-B4E5-AE41C9D33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9105" y="3933995"/>
            <a:ext cx="2282891" cy="292400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06082-BC4D-8049-961D-AF233D8B1B5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>
                <a:latin typeface="Calibri Light"/>
              </a:rPr>
              <a:t>Engaging the Public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A9674-343B-E344-8A8F-1536E03B521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71600" y="2286000"/>
            <a:ext cx="9601200" cy="4354500"/>
          </a:xfrm>
        </p:spPr>
        <p:txBody>
          <a:bodyPr/>
          <a:lstStyle/>
          <a:p>
            <a:pPr lvl="0">
              <a:lnSpc>
                <a:spcPct val="74000"/>
              </a:lnSpc>
            </a:pPr>
            <a:r>
              <a:rPr lang="en-US" sz="1800">
                <a:latin typeface="Calibri"/>
              </a:rPr>
              <a:t>1890</a:t>
            </a:r>
            <a:r>
              <a:rPr lang="hr-HR" sz="1800">
                <a:latin typeface="Calibri"/>
              </a:rPr>
              <a:t>-</a:t>
            </a:r>
            <a:r>
              <a:rPr lang="en-US" sz="1800">
                <a:latin typeface="Calibri"/>
              </a:rPr>
              <a:t>1920</a:t>
            </a:r>
            <a:r>
              <a:rPr lang="hr-HR" sz="1800">
                <a:latin typeface="Calibri"/>
              </a:rPr>
              <a:t>- </a:t>
            </a:r>
            <a:r>
              <a:rPr lang="en-US" sz="1800">
                <a:latin typeface="Calibri"/>
              </a:rPr>
              <a:t>Psychologists such as Hall wrote about religion and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psychology and others wrote about psychology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and education</a:t>
            </a:r>
            <a:endParaRPr lang="hr-HR" sz="1800">
              <a:latin typeface="Calibri"/>
            </a:endParaRPr>
          </a:p>
          <a:p>
            <a:pPr lvl="0">
              <a:lnSpc>
                <a:spcPct val="74000"/>
              </a:lnSpc>
            </a:pPr>
            <a:r>
              <a:rPr lang="hr-HR" sz="1800">
                <a:latin typeface="Calibri"/>
              </a:rPr>
              <a:t>E</a:t>
            </a:r>
            <a:r>
              <a:rPr lang="en-US" sz="1800">
                <a:latin typeface="Calibri"/>
              </a:rPr>
              <a:t>ducation, industry, advertising, and personnel selection</a:t>
            </a:r>
            <a:r>
              <a:rPr lang="hr-HR" sz="1800">
                <a:latin typeface="Calibri"/>
              </a:rPr>
              <a:t> &gt; </a:t>
            </a:r>
            <a:r>
              <a:rPr lang="en-US" sz="1800">
                <a:latin typeface="Calibri"/>
              </a:rPr>
              <a:t>psychologists promised the public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that their science was up to the task of improving performance through understanding the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psychology of the people involved</a:t>
            </a:r>
            <a:endParaRPr lang="hr-HR" sz="1800">
              <a:latin typeface="Calibri"/>
            </a:endParaRPr>
          </a:p>
          <a:p>
            <a:pPr lvl="0">
              <a:lnSpc>
                <a:spcPct val="74000"/>
              </a:lnSpc>
            </a:pPr>
            <a:r>
              <a:rPr lang="en-US" sz="1800" b="1">
                <a:latin typeface="Calibri"/>
              </a:rPr>
              <a:t>Munsterberg</a:t>
            </a:r>
            <a:r>
              <a:rPr lang="hr-HR" sz="1800" b="1">
                <a:latin typeface="Calibri"/>
              </a:rPr>
              <a:t>:</a:t>
            </a:r>
          </a:p>
          <a:p>
            <a:pPr lvl="0">
              <a:lnSpc>
                <a:spcPct val="74000"/>
              </a:lnSpc>
              <a:buFont typeface="Wingdings" pitchFamily="2"/>
              <a:buChar char="Ø"/>
            </a:pPr>
            <a:r>
              <a:rPr lang="hr-HR" sz="1800">
                <a:latin typeface="Calibri"/>
              </a:rPr>
              <a:t>U</a:t>
            </a:r>
            <a:r>
              <a:rPr lang="en-US" sz="1800">
                <a:latin typeface="Calibri"/>
              </a:rPr>
              <a:t>se of psychology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in the court system</a:t>
            </a:r>
            <a:r>
              <a:rPr lang="hr-HR" sz="1800">
                <a:latin typeface="Calibri"/>
              </a:rPr>
              <a:t>- </a:t>
            </a:r>
            <a:r>
              <a:rPr lang="en-US" sz="1800">
                <a:latin typeface="Calibri"/>
              </a:rPr>
              <a:t>usefulness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of psychology in eyewitness testimony</a:t>
            </a:r>
            <a:endParaRPr lang="hr-HR" sz="1800">
              <a:latin typeface="Calibri"/>
            </a:endParaRPr>
          </a:p>
          <a:p>
            <a:pPr lvl="0">
              <a:lnSpc>
                <a:spcPct val="74000"/>
              </a:lnSpc>
              <a:buFont typeface="Wingdings" pitchFamily="2"/>
              <a:buChar char="Ø"/>
            </a:pPr>
            <a:r>
              <a:rPr lang="hr-HR" sz="1800">
                <a:latin typeface="Calibri"/>
              </a:rPr>
              <a:t>One </a:t>
            </a:r>
            <a:r>
              <a:rPr lang="en-US" sz="1800">
                <a:latin typeface="Calibri"/>
              </a:rPr>
              <a:t>of the first American books on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psychotherapy, in 1908</a:t>
            </a:r>
            <a:r>
              <a:rPr lang="hr-HR" sz="1800">
                <a:latin typeface="Calibri"/>
              </a:rPr>
              <a:t>.</a:t>
            </a:r>
          </a:p>
          <a:p>
            <a:pPr lvl="0">
              <a:lnSpc>
                <a:spcPct val="74000"/>
              </a:lnSpc>
              <a:buFont typeface="Wingdings" pitchFamily="2"/>
              <a:buChar char="Ø"/>
            </a:pPr>
            <a:r>
              <a:rPr lang="hr-HR" sz="1800">
                <a:latin typeface="Calibri"/>
              </a:rPr>
              <a:t>H</a:t>
            </a:r>
            <a:r>
              <a:rPr lang="en-US" sz="1800">
                <a:latin typeface="Calibri"/>
              </a:rPr>
              <a:t>uman relations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and efficiency in the workplace</a:t>
            </a:r>
            <a:endParaRPr lang="hr-HR" sz="1800">
              <a:latin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8FC1713-B0AD-C04A-8C95-72891FD8D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9206" y="4264094"/>
            <a:ext cx="1792800" cy="259390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C0BCE-05DF-CE4D-A6ED-226A6FE296A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latin typeface="Calibri Light"/>
              </a:rPr>
              <a:t>Education: The Pay Vein That Supports</a:t>
            </a:r>
            <a:br>
              <a:rPr lang="en-US">
                <a:latin typeface="Calibri Light"/>
              </a:rPr>
            </a:br>
            <a:r>
              <a:rPr lang="en-US">
                <a:latin typeface="Calibri Light"/>
              </a:rPr>
              <a:t>the Mine</a:t>
            </a:r>
            <a:endParaRPr lang="hr-HR">
              <a:latin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AAD70-5C9E-0C43-A508-8FFF8E52AA2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71600" y="2286000"/>
            <a:ext cx="9601200" cy="4357399"/>
          </a:xfrm>
        </p:spPr>
        <p:txBody>
          <a:bodyPr/>
          <a:lstStyle/>
          <a:p>
            <a:pPr lvl="0"/>
            <a:r>
              <a:rPr lang="en-US" sz="1800" b="1">
                <a:latin typeface="Calibri"/>
              </a:rPr>
              <a:t>G. Stanley Hall </a:t>
            </a:r>
            <a:r>
              <a:rPr lang="hr-HR" sz="1800">
                <a:latin typeface="Calibri"/>
              </a:rPr>
              <a:t>&gt; </a:t>
            </a:r>
            <a:r>
              <a:rPr lang="en-US" sz="1800">
                <a:latin typeface="Calibri"/>
              </a:rPr>
              <a:t>making education the first real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application of psychology</a:t>
            </a:r>
            <a:r>
              <a:rPr lang="hr-HR" sz="1800">
                <a:latin typeface="Calibri"/>
              </a:rPr>
              <a:t>- </a:t>
            </a:r>
            <a:r>
              <a:rPr lang="en-US" sz="1800">
                <a:latin typeface="Calibri"/>
              </a:rPr>
              <a:t>the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child study movement.</a:t>
            </a:r>
            <a:r>
              <a:rPr lang="hr-HR" sz="1800">
                <a:latin typeface="Calibri"/>
              </a:rPr>
              <a:t>- 1870s</a:t>
            </a:r>
          </a:p>
          <a:p>
            <a:pPr lvl="0"/>
            <a:r>
              <a:rPr lang="en-US" sz="1800">
                <a:latin typeface="Calibri"/>
              </a:rPr>
              <a:t>The professional school administrator</a:t>
            </a:r>
            <a:r>
              <a:rPr lang="hr-HR" sz="1800">
                <a:latin typeface="Calibri"/>
              </a:rPr>
              <a:t> &gt; </a:t>
            </a:r>
            <a:r>
              <a:rPr lang="en-US" sz="1800">
                <a:latin typeface="Calibri"/>
              </a:rPr>
              <a:t>educational psychologists </a:t>
            </a:r>
            <a:r>
              <a:rPr lang="hr-HR" sz="1800">
                <a:latin typeface="Calibri"/>
              </a:rPr>
              <a:t>&gt; </a:t>
            </a:r>
            <a:r>
              <a:rPr lang="en-US" sz="1800">
                <a:latin typeface="Calibri"/>
              </a:rPr>
              <a:t>quantitative studies indicating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the best ways to measure educational outcomes</a:t>
            </a:r>
            <a:endParaRPr lang="hr-HR" sz="1800">
              <a:latin typeface="Calibri"/>
            </a:endParaRPr>
          </a:p>
          <a:p>
            <a:pPr lvl="0"/>
            <a:r>
              <a:rPr lang="hr-HR" sz="1800">
                <a:latin typeface="Calibri"/>
              </a:rPr>
              <a:t>Educational psychology &gt; h</a:t>
            </a:r>
            <a:r>
              <a:rPr lang="en-US" sz="1800">
                <a:latin typeface="Calibri"/>
              </a:rPr>
              <a:t>ow to place children and how to manage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the institutions </a:t>
            </a:r>
            <a:endParaRPr lang="hr-HR" sz="1800">
              <a:latin typeface="Calibri"/>
            </a:endParaRPr>
          </a:p>
          <a:p>
            <a:pPr lvl="0"/>
            <a:r>
              <a:rPr lang="en-US" sz="1800">
                <a:latin typeface="Calibri"/>
              </a:rPr>
              <a:t>1910</a:t>
            </a:r>
            <a:r>
              <a:rPr lang="hr-HR" sz="1800">
                <a:latin typeface="Calibri"/>
              </a:rPr>
              <a:t>.-  </a:t>
            </a:r>
            <a:r>
              <a:rPr lang="en-US" sz="1800">
                <a:latin typeface="Calibri"/>
              </a:rPr>
              <a:t>psychologists began to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develop expertise with school-related problems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and helping schoolchildren</a:t>
            </a:r>
            <a:endParaRPr lang="hr-HR" sz="1800">
              <a:latin typeface="Calibri"/>
            </a:endParaRPr>
          </a:p>
          <a:p>
            <a:pPr lvl="0"/>
            <a:r>
              <a:rPr lang="en-US" sz="1800" b="1">
                <a:latin typeface="Calibri"/>
              </a:rPr>
              <a:t>Henry H. Goddard</a:t>
            </a:r>
            <a:r>
              <a:rPr lang="hr-HR" sz="1800">
                <a:latin typeface="Calibri"/>
              </a:rPr>
              <a:t>&gt; </a:t>
            </a:r>
            <a:r>
              <a:rPr lang="en-US" sz="1800">
                <a:latin typeface="Calibri"/>
              </a:rPr>
              <a:t>brought the first test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used to measure intelligence to the United States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from France</a:t>
            </a:r>
            <a:endParaRPr lang="hr-HR" sz="1800">
              <a:latin typeface="Calibri"/>
            </a:endParaRPr>
          </a:p>
          <a:p>
            <a:pPr lvl="0"/>
            <a:r>
              <a:rPr lang="hr-HR" sz="1800" b="1">
                <a:latin typeface="Calibri"/>
              </a:rPr>
              <a:t>Lewis Terman &gt; </a:t>
            </a:r>
            <a:r>
              <a:rPr lang="en-US" sz="1800">
                <a:latin typeface="Calibri"/>
              </a:rPr>
              <a:t>Stanford-Binet Tests of Intelligence</a:t>
            </a:r>
            <a:endParaRPr lang="hr-HR" sz="1800">
              <a:latin typeface="Calibri"/>
            </a:endParaRPr>
          </a:p>
          <a:p>
            <a:pPr lvl="0"/>
            <a:r>
              <a:rPr lang="en-US" sz="1800" b="1">
                <a:latin typeface="Calibri"/>
              </a:rPr>
              <a:t>Lightner Witmer</a:t>
            </a:r>
            <a:r>
              <a:rPr lang="hr-HR" sz="1800" b="1">
                <a:latin typeface="Calibri"/>
              </a:rPr>
              <a:t> </a:t>
            </a:r>
            <a:r>
              <a:rPr lang="hr-HR" sz="1800">
                <a:latin typeface="Calibri"/>
              </a:rPr>
              <a:t>&gt; </a:t>
            </a:r>
            <a:r>
              <a:rPr lang="en-US" sz="1800">
                <a:latin typeface="Calibri"/>
              </a:rPr>
              <a:t>clinical psychology</a:t>
            </a:r>
            <a:endParaRPr lang="hr-HR" sz="1800">
              <a:latin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410C2-0B0F-EF48-AA3F-34C278CC495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>
                <a:latin typeface="Calibri Light"/>
              </a:rPr>
              <a:t>Psychologists in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42E65-10DF-7E44-A57D-CBE8C066E6B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71600" y="1819473"/>
            <a:ext cx="9601200" cy="4917231"/>
          </a:xfrm>
        </p:spPr>
        <p:txBody>
          <a:bodyPr/>
          <a:lstStyle/>
          <a:p>
            <a:pPr lvl="0"/>
            <a:r>
              <a:rPr lang="hr-HR" sz="1800">
                <a:latin typeface="Calibri"/>
              </a:rPr>
              <a:t>P</a:t>
            </a:r>
            <a:r>
              <a:rPr lang="en-US" sz="1800">
                <a:latin typeface="Calibri"/>
              </a:rPr>
              <a:t>sychologists and advertising and psychologists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and industrial efficiency</a:t>
            </a:r>
            <a:r>
              <a:rPr lang="hr-HR" sz="1800">
                <a:latin typeface="Calibri"/>
              </a:rPr>
              <a:t>- social management</a:t>
            </a:r>
          </a:p>
          <a:p>
            <a:pPr lvl="0"/>
            <a:r>
              <a:rPr lang="en-US" sz="1800" b="1">
                <a:latin typeface="Calibri"/>
              </a:rPr>
              <a:t>Frederick Winslow</a:t>
            </a:r>
            <a:r>
              <a:rPr lang="hr-HR" sz="1800" b="1">
                <a:latin typeface="Calibri"/>
              </a:rPr>
              <a:t> </a:t>
            </a:r>
            <a:r>
              <a:rPr lang="en-US" sz="1800" b="1">
                <a:latin typeface="Calibri"/>
              </a:rPr>
              <a:t>Taylor </a:t>
            </a:r>
            <a:r>
              <a:rPr lang="hr-HR" sz="1800">
                <a:latin typeface="Calibri"/>
              </a:rPr>
              <a:t>&gt;„</a:t>
            </a:r>
            <a:r>
              <a:rPr lang="en-US" sz="1800" i="1">
                <a:latin typeface="Calibri"/>
              </a:rPr>
              <a:t>Principles of</a:t>
            </a:r>
            <a:r>
              <a:rPr lang="hr-HR" sz="1800" i="1">
                <a:latin typeface="Calibri"/>
              </a:rPr>
              <a:t> </a:t>
            </a:r>
            <a:r>
              <a:rPr lang="en-US" sz="1800" i="1">
                <a:latin typeface="Calibri"/>
              </a:rPr>
              <a:t>Scientific Management</a:t>
            </a:r>
            <a:r>
              <a:rPr lang="hr-HR" sz="1800" i="1">
                <a:latin typeface="Calibri"/>
              </a:rPr>
              <a:t>” </a:t>
            </a:r>
            <a:r>
              <a:rPr lang="en-US" sz="1800">
                <a:latin typeface="Calibri"/>
              </a:rPr>
              <a:t>(1911</a:t>
            </a:r>
            <a:r>
              <a:rPr lang="hr-HR" sz="1800">
                <a:latin typeface="Calibri"/>
              </a:rPr>
              <a:t>.</a:t>
            </a:r>
            <a:r>
              <a:rPr lang="en-US" sz="1800">
                <a:latin typeface="Calibri"/>
              </a:rPr>
              <a:t>),</a:t>
            </a:r>
            <a:r>
              <a:rPr lang="hr-HR" sz="1800">
                <a:latin typeface="Calibri"/>
              </a:rPr>
              <a:t>- </a:t>
            </a:r>
            <a:r>
              <a:rPr lang="en-US" sz="1800">
                <a:latin typeface="Calibri"/>
              </a:rPr>
              <a:t>business and industry could be studied scientifically and placed on a rational and orderly basis</a:t>
            </a:r>
            <a:endParaRPr lang="hr-HR" sz="1800">
              <a:latin typeface="Calibri"/>
            </a:endParaRPr>
          </a:p>
          <a:p>
            <a:pPr lvl="0"/>
            <a:r>
              <a:rPr lang="en-US" sz="1800" b="1">
                <a:latin typeface="Calibri"/>
              </a:rPr>
              <a:t>Hugo Munsterberg</a:t>
            </a:r>
            <a:r>
              <a:rPr lang="hr-HR" sz="1800">
                <a:latin typeface="Calibri"/>
              </a:rPr>
              <a:t>:</a:t>
            </a:r>
          </a:p>
          <a:p>
            <a:pPr lvl="0">
              <a:buFont typeface="Wingdings" pitchFamily="2"/>
              <a:buChar char="Ø"/>
            </a:pPr>
            <a:r>
              <a:rPr lang="en-US" sz="1800">
                <a:latin typeface="Calibri"/>
              </a:rPr>
              <a:t>laboratory</a:t>
            </a:r>
            <a:r>
              <a:rPr lang="hr-HR" sz="1800">
                <a:latin typeface="Calibri"/>
              </a:rPr>
              <a:t>, </a:t>
            </a:r>
            <a:r>
              <a:rPr lang="en-US" sz="1800">
                <a:latin typeface="Calibri"/>
              </a:rPr>
              <a:t>first-rank site for experimental work</a:t>
            </a:r>
            <a:endParaRPr lang="hr-HR" sz="1800">
              <a:latin typeface="Calibri"/>
            </a:endParaRPr>
          </a:p>
          <a:p>
            <a:pPr lvl="0">
              <a:buFont typeface="Wingdings" pitchFamily="2"/>
              <a:buChar char="Ø"/>
            </a:pPr>
            <a:r>
              <a:rPr lang="en-US" sz="1800">
                <a:latin typeface="Calibri"/>
              </a:rPr>
              <a:t>one of foremost advocates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and popularizers of applied psychology. </a:t>
            </a:r>
            <a:endParaRPr lang="hr-HR" sz="1800">
              <a:latin typeface="Calibri"/>
            </a:endParaRPr>
          </a:p>
          <a:p>
            <a:pPr lvl="0">
              <a:buFont typeface="Wingdings" pitchFamily="2"/>
              <a:buChar char="Ø"/>
            </a:pPr>
            <a:r>
              <a:rPr lang="en-US" sz="1800">
                <a:latin typeface="Calibri"/>
              </a:rPr>
              <a:t>1908</a:t>
            </a:r>
            <a:r>
              <a:rPr lang="hr-HR" sz="1800">
                <a:latin typeface="Calibri"/>
              </a:rPr>
              <a:t>.</a:t>
            </a:r>
            <a:r>
              <a:rPr lang="en-US" sz="1800">
                <a:latin typeface="Calibri"/>
              </a:rPr>
              <a:t> </a:t>
            </a:r>
            <a:r>
              <a:rPr lang="hr-HR" sz="1800">
                <a:latin typeface="Calibri"/>
              </a:rPr>
              <a:t>- </a:t>
            </a:r>
            <a:r>
              <a:rPr lang="en-US" sz="1800">
                <a:latin typeface="Calibri"/>
              </a:rPr>
              <a:t>‘‘trial of the century’’</a:t>
            </a:r>
            <a:r>
              <a:rPr lang="hr-HR" sz="1800">
                <a:latin typeface="Calibri"/>
              </a:rPr>
              <a:t>- „</a:t>
            </a:r>
            <a:r>
              <a:rPr lang="en-US" sz="1800" i="1">
                <a:latin typeface="Calibri"/>
              </a:rPr>
              <a:t>On the Witness Stand</a:t>
            </a:r>
            <a:r>
              <a:rPr lang="hr-HR" sz="1800" i="1">
                <a:latin typeface="Calibri"/>
              </a:rPr>
              <a:t>”</a:t>
            </a:r>
            <a:r>
              <a:rPr lang="hr-HR" sz="1800">
                <a:latin typeface="Calibri"/>
              </a:rPr>
              <a:t>- first example of forensic psychology</a:t>
            </a:r>
          </a:p>
          <a:p>
            <a:pPr lvl="0">
              <a:buFont typeface="Wingdings" pitchFamily="2"/>
              <a:buChar char="Ø"/>
            </a:pPr>
            <a:r>
              <a:rPr lang="hr-HR" sz="1800" i="1">
                <a:latin typeface="Calibri"/>
              </a:rPr>
              <a:t>„</a:t>
            </a:r>
            <a:r>
              <a:rPr lang="en-US" sz="1800" i="1">
                <a:latin typeface="Calibri"/>
              </a:rPr>
              <a:t>Psychology and Industrial Efficiency</a:t>
            </a:r>
            <a:r>
              <a:rPr lang="hr-HR" sz="1800" i="1">
                <a:latin typeface="Calibri"/>
              </a:rPr>
              <a:t>”</a:t>
            </a:r>
          </a:p>
          <a:p>
            <a:pPr lvl="0"/>
            <a:r>
              <a:rPr lang="en-US" sz="1800" b="1">
                <a:latin typeface="Calibri"/>
              </a:rPr>
              <a:t>Lillian Moller Gilbreth </a:t>
            </a:r>
            <a:r>
              <a:rPr lang="hr-HR" sz="1800">
                <a:latin typeface="Calibri"/>
              </a:rPr>
              <a:t>&gt; improvement in working conditions of workers</a:t>
            </a:r>
          </a:p>
          <a:p>
            <a:pPr lvl="0"/>
            <a:r>
              <a:rPr lang="hr-HR" sz="1800" b="1">
                <a:latin typeface="Calibri"/>
              </a:rPr>
              <a:t>Walter Dill Scott </a:t>
            </a:r>
            <a:r>
              <a:rPr lang="hr-HR" sz="1800">
                <a:latin typeface="Calibri"/>
              </a:rPr>
              <a:t>&gt; business psychology- „</a:t>
            </a:r>
            <a:r>
              <a:rPr lang="en-US" sz="1800" i="1">
                <a:latin typeface="Calibri"/>
              </a:rPr>
              <a:t>Theory of Advertising</a:t>
            </a:r>
            <a:r>
              <a:rPr lang="hr-HR" sz="1800" i="1">
                <a:latin typeface="Calibri"/>
              </a:rPr>
              <a:t>”</a:t>
            </a:r>
            <a:r>
              <a:rPr lang="en-US" sz="1800">
                <a:latin typeface="Calibri"/>
              </a:rPr>
              <a:t> (1903</a:t>
            </a:r>
            <a:r>
              <a:rPr lang="hr-HR" sz="1800">
                <a:latin typeface="Calibri"/>
              </a:rPr>
              <a:t>.</a:t>
            </a:r>
            <a:r>
              <a:rPr lang="en-US" sz="1800">
                <a:latin typeface="Calibri"/>
              </a:rPr>
              <a:t>), </a:t>
            </a:r>
            <a:r>
              <a:rPr lang="hr-HR" sz="1800">
                <a:latin typeface="Calibri"/>
              </a:rPr>
              <a:t>„</a:t>
            </a:r>
            <a:r>
              <a:rPr lang="en-US" sz="1800" i="1">
                <a:latin typeface="Calibri"/>
              </a:rPr>
              <a:t>Psychology of Advertising</a:t>
            </a:r>
            <a:r>
              <a:rPr lang="hr-HR" sz="1800" i="1">
                <a:latin typeface="Calibri"/>
              </a:rPr>
              <a:t>”</a:t>
            </a:r>
            <a:r>
              <a:rPr lang="en-US" sz="1800" i="1">
                <a:latin typeface="Calibri"/>
              </a:rPr>
              <a:t> </a:t>
            </a:r>
            <a:r>
              <a:rPr lang="en-US" sz="1800">
                <a:latin typeface="Calibri"/>
              </a:rPr>
              <a:t>(1908</a:t>
            </a:r>
            <a:r>
              <a:rPr lang="hr-HR" sz="1800">
                <a:latin typeface="Calibri"/>
              </a:rPr>
              <a:t>.</a:t>
            </a:r>
            <a:r>
              <a:rPr lang="en-US" sz="1800">
                <a:latin typeface="Calibri"/>
              </a:rPr>
              <a:t>), </a:t>
            </a:r>
            <a:r>
              <a:rPr lang="hr-HR" sz="1800">
                <a:latin typeface="Calibri"/>
              </a:rPr>
              <a:t>„</a:t>
            </a:r>
            <a:r>
              <a:rPr lang="en-US" sz="1800" i="1">
                <a:latin typeface="Calibri"/>
              </a:rPr>
              <a:t>Increasing Human Efficiency in Business</a:t>
            </a:r>
            <a:r>
              <a:rPr lang="hr-HR" sz="1800" i="1">
                <a:latin typeface="Calibri"/>
              </a:rPr>
              <a:t>”</a:t>
            </a:r>
            <a:r>
              <a:rPr lang="en-US" sz="1800" i="1">
                <a:latin typeface="Calibri"/>
              </a:rPr>
              <a:t> </a:t>
            </a:r>
            <a:r>
              <a:rPr lang="en-US" sz="1800">
                <a:latin typeface="Calibri"/>
              </a:rPr>
              <a:t>(1910</a:t>
            </a:r>
            <a:r>
              <a:rPr lang="hr-HR" sz="1800">
                <a:latin typeface="Calibri"/>
              </a:rPr>
              <a:t>.</a:t>
            </a:r>
            <a:r>
              <a:rPr lang="en-US" sz="1800">
                <a:latin typeface="Calibri"/>
              </a:rPr>
              <a:t>)</a:t>
            </a:r>
            <a:endParaRPr lang="hr-HR" sz="1800">
              <a:latin typeface="Calibri"/>
            </a:endParaRPr>
          </a:p>
          <a:p>
            <a:pPr lvl="0"/>
            <a:r>
              <a:rPr lang="nl-NL" sz="1800" b="1">
                <a:latin typeface="Calibri"/>
              </a:rPr>
              <a:t>Walter Van Dyke</a:t>
            </a:r>
            <a:r>
              <a:rPr lang="hr-HR" sz="1800" b="1">
                <a:latin typeface="Calibri"/>
              </a:rPr>
              <a:t> </a:t>
            </a:r>
            <a:r>
              <a:rPr lang="nl-NL" sz="1800" b="1">
                <a:latin typeface="Calibri"/>
              </a:rPr>
              <a:t>Bingham</a:t>
            </a:r>
            <a:r>
              <a:rPr lang="hr-HR" sz="1800" b="1">
                <a:latin typeface="Calibri"/>
              </a:rPr>
              <a:t> </a:t>
            </a:r>
            <a:r>
              <a:rPr lang="hr-HR" sz="1800">
                <a:latin typeface="Calibri"/>
              </a:rPr>
              <a:t>&gt; experimental psychologist- </a:t>
            </a:r>
            <a:r>
              <a:rPr lang="en-US" sz="1800">
                <a:latin typeface="Calibri"/>
              </a:rPr>
              <a:t>created a division of applied psychology</a:t>
            </a:r>
            <a:endParaRPr lang="hr-HR" sz="1800">
              <a:latin typeface="Calibri"/>
            </a:endParaRPr>
          </a:p>
          <a:p>
            <a:pPr lvl="0"/>
            <a:endParaRPr lang="hr-H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6421AAC-2875-EC4D-938B-6A23E3FE2290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hr-HR">
                <a:latin typeface="Calibri Light"/>
              </a:rPr>
              <a:t>Thank you!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E0D942FF-6191-A648-B32C-3415D753C41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052316" y="5728999"/>
            <a:ext cx="3275042" cy="541178"/>
          </a:xfrm>
        </p:spPr>
        <p:txBody>
          <a:bodyPr/>
          <a:lstStyle/>
          <a:p>
            <a:pPr lvl="0" algn="l">
              <a:lnSpc>
                <a:spcPct val="92000"/>
              </a:lnSpc>
            </a:pPr>
            <a:r>
              <a:rPr lang="hr-HR" sz="900">
                <a:solidFill>
                  <a:srgbClr val="FFFFFF"/>
                </a:solidFill>
              </a:rPr>
              <a:t>Nika Vuco</a:t>
            </a:r>
          </a:p>
          <a:p>
            <a:pPr lvl="0" algn="l">
              <a:lnSpc>
                <a:spcPct val="92000"/>
              </a:lnSpc>
            </a:pPr>
            <a:r>
              <a:rPr lang="hr-HR" sz="900">
                <a:solidFill>
                  <a:srgbClr val="FFFFFF"/>
                </a:solidFill>
              </a:rPr>
              <a:t>Psychology – Faculty of humanities and social sciences Split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888B44B8-1FD1-A04A-A3E9-28829B7008AD}"/>
              </a:ext>
            </a:extLst>
          </p:cNvPr>
          <p:cNvSpPr txBox="1"/>
          <p:nvPr/>
        </p:nvSpPr>
        <p:spPr>
          <a:xfrm>
            <a:off x="1542400" y="783768"/>
            <a:ext cx="2273820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History of psychology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6418D-33E7-124C-B035-3CC81EB3376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>
                <a:latin typeface="Calibri Light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B3717-BC42-BA40-BD14-298A79B466F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800">
                <a:latin typeface="Calibri"/>
              </a:rPr>
              <a:t>In American colleges,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the dominant approach to explaining human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thought and behavior was a mental and moral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philosophy grounded in Scottish common sense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realism</a:t>
            </a:r>
            <a:endParaRPr lang="hr-HR" sz="1800">
              <a:latin typeface="Calibri"/>
            </a:endParaRPr>
          </a:p>
          <a:p>
            <a:pPr lvl="0"/>
            <a:r>
              <a:rPr lang="en-US" sz="1800">
                <a:latin typeface="Calibri"/>
              </a:rPr>
              <a:t>This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movement involved religion, phrenology, mesmerism, and eventually, spiritualism and New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Thought</a:t>
            </a:r>
            <a:endParaRPr lang="hr-HR" sz="1800">
              <a:latin typeface="Calibri"/>
            </a:endParaRPr>
          </a:p>
          <a:p>
            <a:pPr lvl="0"/>
            <a:r>
              <a:rPr lang="en-US" sz="1800">
                <a:latin typeface="Calibri"/>
              </a:rPr>
              <a:t>Once introduced, this new Psychology underwent a remarkable naturalization or,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more accurately, indigenization</a:t>
            </a:r>
            <a:endParaRPr lang="hr-HR" sz="1800">
              <a:latin typeface="Calibri"/>
            </a:endParaRPr>
          </a:p>
          <a:p>
            <a:pPr lvl="0"/>
            <a:endParaRPr lang="hr-H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0E445-31C8-2743-AA62-3D7A70B277C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>
                <a:latin typeface="Calibri Light"/>
              </a:rPr>
              <a:t>Early 19th century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719A9-3A05-2D4C-B82D-1E1CA87077B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4000"/>
              </a:lnSpc>
            </a:pPr>
            <a:r>
              <a:rPr lang="hr-HR" sz="1800" b="1">
                <a:latin typeface="Calibri"/>
              </a:rPr>
              <a:t>I</a:t>
            </a:r>
            <a:r>
              <a:rPr lang="en-US" sz="1800" b="1">
                <a:latin typeface="Calibri"/>
              </a:rPr>
              <a:t>ndigenization </a:t>
            </a:r>
            <a:r>
              <a:rPr lang="hr-HR" sz="1800">
                <a:latin typeface="Calibri"/>
              </a:rPr>
              <a:t>- </a:t>
            </a:r>
            <a:r>
              <a:rPr lang="en-US" sz="1800">
                <a:latin typeface="Calibri"/>
              </a:rPr>
              <a:t>process whereby a local culture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or region develops its own form of psychology,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either by developing it from within that culture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or by importing aspects of psychologies developed elsewhere and combining them with local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concepts</a:t>
            </a:r>
            <a:endParaRPr lang="hr-HR" sz="1800">
              <a:latin typeface="Calibri"/>
            </a:endParaRPr>
          </a:p>
          <a:p>
            <a:pPr lvl="0">
              <a:lnSpc>
                <a:spcPct val="84000"/>
              </a:lnSpc>
            </a:pPr>
            <a:r>
              <a:rPr lang="en-US" sz="1800" b="1">
                <a:latin typeface="Calibri"/>
              </a:rPr>
              <a:t>Durganand Sinha </a:t>
            </a:r>
            <a:r>
              <a:rPr lang="hr-HR" sz="1800">
                <a:latin typeface="Calibri"/>
              </a:rPr>
              <a:t>- </a:t>
            </a:r>
            <a:r>
              <a:rPr lang="en-US" sz="1800">
                <a:latin typeface="Calibri"/>
              </a:rPr>
              <a:t>endogenous and exogenous indigenization</a:t>
            </a:r>
            <a:endParaRPr lang="hr-HR" sz="1800">
              <a:latin typeface="Calibri"/>
            </a:endParaRPr>
          </a:p>
          <a:p>
            <a:pPr lvl="0">
              <a:lnSpc>
                <a:spcPct val="84000"/>
              </a:lnSpc>
            </a:pPr>
            <a:r>
              <a:rPr lang="en-US" sz="1800">
                <a:latin typeface="Calibri"/>
              </a:rPr>
              <a:t>Part of this indigenization process was the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conflicted encounter between the proponents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of the emergent everyday psychology—mind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science, New Thought, spiritualism—and the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new, graduate-trained psychologists who viewed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themselves as scientists</a:t>
            </a:r>
            <a:endParaRPr lang="hr-HR" sz="1800">
              <a:latin typeface="Calibri"/>
            </a:endParaRPr>
          </a:p>
          <a:p>
            <a:pPr lvl="0">
              <a:lnSpc>
                <a:spcPct val="84000"/>
              </a:lnSpc>
            </a:pPr>
            <a:r>
              <a:rPr lang="hr-HR" sz="1800" b="1">
                <a:latin typeface="Calibri"/>
              </a:rPr>
              <a:t>P</a:t>
            </a:r>
            <a:r>
              <a:rPr lang="en-US" sz="1800" b="1">
                <a:latin typeface="Calibri"/>
              </a:rPr>
              <a:t>sychological sensibility </a:t>
            </a:r>
            <a:r>
              <a:rPr lang="hr-HR" sz="1800">
                <a:latin typeface="Calibri"/>
              </a:rPr>
              <a:t>&gt; </a:t>
            </a:r>
            <a:r>
              <a:rPr lang="en-US" sz="1800">
                <a:latin typeface="Calibri"/>
              </a:rPr>
              <a:t>use</a:t>
            </a:r>
            <a:r>
              <a:rPr lang="hr-HR" sz="1800">
                <a:latin typeface="Calibri"/>
              </a:rPr>
              <a:t> of</a:t>
            </a:r>
            <a:r>
              <a:rPr lang="en-US" sz="1800">
                <a:latin typeface="Calibri"/>
              </a:rPr>
              <a:t> the new sciences of phrenology and mes</a:t>
            </a:r>
            <a:r>
              <a:rPr lang="hr-HR" sz="1800">
                <a:latin typeface="Calibri"/>
              </a:rPr>
              <a:t>merism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709815D-B3D9-2942-BAA4-01A143DA6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8274" y="4300276"/>
            <a:ext cx="1713722" cy="247918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8C7F9-EB73-EE45-A465-97D0B75E4FF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>
                <a:latin typeface="Calibri Light"/>
              </a:rPr>
              <a:t>Late 19 century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9DBAE-14DB-F54D-BB6F-5F945032C5B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z="1800">
                <a:latin typeface="Calibri"/>
              </a:rPr>
              <a:t>S</a:t>
            </a:r>
            <a:r>
              <a:rPr lang="en-US" sz="1800">
                <a:latin typeface="Calibri"/>
              </a:rPr>
              <a:t>piritualism and New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Thought built</a:t>
            </a:r>
            <a:endParaRPr lang="hr-HR" sz="1800">
              <a:latin typeface="Calibri"/>
            </a:endParaRPr>
          </a:p>
          <a:p>
            <a:pPr lvl="0"/>
            <a:r>
              <a:rPr lang="hr-HR" sz="1800">
                <a:latin typeface="Calibri"/>
              </a:rPr>
              <a:t>N</a:t>
            </a:r>
            <a:r>
              <a:rPr lang="en-US" sz="1800">
                <a:latin typeface="Calibri"/>
              </a:rPr>
              <a:t>ew Psychology was rooted in the pragmatic approach </a:t>
            </a:r>
            <a:r>
              <a:rPr lang="hr-HR" sz="1800">
                <a:latin typeface="Calibri"/>
              </a:rPr>
              <a:t>- </a:t>
            </a:r>
            <a:r>
              <a:rPr lang="en-US" sz="1800">
                <a:latin typeface="Calibri"/>
              </a:rPr>
              <a:t>functionalism</a:t>
            </a:r>
            <a:endParaRPr lang="hr-HR" sz="1800">
              <a:latin typeface="Calibri"/>
            </a:endParaRPr>
          </a:p>
          <a:p>
            <a:pPr lvl="0"/>
            <a:r>
              <a:rPr lang="hr-HR" sz="1800">
                <a:latin typeface="Calibri"/>
              </a:rPr>
              <a:t>P</a:t>
            </a:r>
            <a:r>
              <a:rPr lang="en-US" sz="1800">
                <a:latin typeface="Calibri"/>
              </a:rPr>
              <a:t>sychologists made the claim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that their knowledge and methods led to more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successful applications to problems of American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society than either the earlier mental philosophy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or the mind sciences of phrenology, mesmerism,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New Thought, or spiritualism</a:t>
            </a:r>
            <a:endParaRPr lang="hr-HR" sz="1800">
              <a:latin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7FB5B-7141-F045-BC6B-12BDD60F062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latin typeface="Calibri Light"/>
              </a:rPr>
              <a:t>A</a:t>
            </a:r>
            <a:r>
              <a:rPr lang="hr-HR">
                <a:latin typeface="Calibri Light"/>
              </a:rPr>
              <a:t>merican mental and moral phylosophy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F0C27-9C72-3746-AB6C-362A859C106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71600" y="1615735"/>
            <a:ext cx="9601200" cy="5131292"/>
          </a:xfrm>
        </p:spPr>
        <p:txBody>
          <a:bodyPr/>
          <a:lstStyle/>
          <a:p>
            <a:pPr lvl="0">
              <a:lnSpc>
                <a:spcPct val="84000"/>
              </a:lnSpc>
            </a:pPr>
            <a:r>
              <a:rPr lang="en-US" sz="1800" b="1">
                <a:latin typeface="Calibri"/>
              </a:rPr>
              <a:t>Deism</a:t>
            </a:r>
            <a:r>
              <a:rPr lang="en-US" sz="1800">
                <a:latin typeface="Calibri"/>
              </a:rPr>
              <a:t> </a:t>
            </a:r>
            <a:r>
              <a:rPr lang="hr-HR" sz="1800">
                <a:latin typeface="Calibri"/>
              </a:rPr>
              <a:t>- </a:t>
            </a:r>
            <a:r>
              <a:rPr lang="en-US" sz="1800">
                <a:latin typeface="Calibri"/>
              </a:rPr>
              <a:t>belief that although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God designed the universe and set the clockwork in motion, He had no direct influence,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and did not intervene, in the day-to-day affairs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of humans</a:t>
            </a:r>
            <a:endParaRPr lang="hr-HR" sz="1800">
              <a:latin typeface="Calibri"/>
            </a:endParaRPr>
          </a:p>
          <a:p>
            <a:pPr lvl="0">
              <a:lnSpc>
                <a:spcPct val="84000"/>
              </a:lnSpc>
            </a:pPr>
            <a:r>
              <a:rPr lang="en-US" sz="1800" b="1">
                <a:latin typeface="Calibri"/>
              </a:rPr>
              <a:t>Witherspoon</a:t>
            </a:r>
            <a:r>
              <a:rPr lang="en-US" sz="1800">
                <a:latin typeface="Calibri"/>
              </a:rPr>
              <a:t> </a:t>
            </a:r>
            <a:r>
              <a:rPr lang="hr-HR" sz="1800">
                <a:latin typeface="Calibri"/>
              </a:rPr>
              <a:t>&gt; </a:t>
            </a:r>
            <a:r>
              <a:rPr lang="en-US" sz="1800">
                <a:latin typeface="Calibri"/>
              </a:rPr>
              <a:t>change the course of American philosophy by providing not just intellectual guidance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but moral guidance as well</a:t>
            </a:r>
            <a:endParaRPr lang="hr-HR" sz="1800">
              <a:latin typeface="Calibri"/>
            </a:endParaRPr>
          </a:p>
          <a:p>
            <a:pPr lvl="0">
              <a:lnSpc>
                <a:spcPct val="84000"/>
              </a:lnSpc>
            </a:pPr>
            <a:r>
              <a:rPr lang="en-US" sz="1800" b="1">
                <a:latin typeface="Calibri"/>
              </a:rPr>
              <a:t>Moral philosophy</a:t>
            </a:r>
            <a:r>
              <a:rPr lang="hr-HR" sz="1800" b="1">
                <a:latin typeface="Calibri"/>
              </a:rPr>
              <a:t> -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branch of philosophy that dealt with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ethics and conduct</a:t>
            </a:r>
            <a:endParaRPr lang="hr-HR" sz="1800">
              <a:latin typeface="Calibri"/>
            </a:endParaRPr>
          </a:p>
          <a:p>
            <a:pPr lvl="0">
              <a:lnSpc>
                <a:spcPct val="84000"/>
              </a:lnSpc>
            </a:pPr>
            <a:r>
              <a:rPr lang="en-US" sz="1800" b="1">
                <a:latin typeface="Calibri"/>
              </a:rPr>
              <a:t>Mental philosophy</a:t>
            </a:r>
            <a:r>
              <a:rPr lang="hr-HR" sz="1800" b="1">
                <a:latin typeface="Calibri"/>
              </a:rPr>
              <a:t> - </a:t>
            </a:r>
            <a:r>
              <a:rPr lang="en-US" sz="1800">
                <a:latin typeface="Calibri"/>
              </a:rPr>
              <a:t>dealt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with the elements and processes of the mind and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how they influenced action</a:t>
            </a:r>
            <a:endParaRPr lang="hr-HR" sz="1800">
              <a:latin typeface="Calibri"/>
            </a:endParaRPr>
          </a:p>
          <a:p>
            <a:pPr lvl="0">
              <a:lnSpc>
                <a:spcPct val="84000"/>
              </a:lnSpc>
            </a:pPr>
            <a:r>
              <a:rPr lang="hr-HR" sz="1800" b="1">
                <a:latin typeface="Calibri"/>
              </a:rPr>
              <a:t>Thomas Upham&gt; „</a:t>
            </a:r>
            <a:r>
              <a:rPr lang="en-US" sz="1800" i="1">
                <a:latin typeface="Calibri"/>
              </a:rPr>
              <a:t>Elements of Intellectual Philosophy</a:t>
            </a:r>
            <a:r>
              <a:rPr lang="hr-HR" sz="1800" i="1">
                <a:latin typeface="Calibri"/>
              </a:rPr>
              <a:t>”</a:t>
            </a:r>
            <a:r>
              <a:rPr lang="hr-HR" sz="1800">
                <a:latin typeface="Calibri"/>
              </a:rPr>
              <a:t> (</a:t>
            </a:r>
            <a:r>
              <a:rPr lang="en-US" sz="1800">
                <a:latin typeface="Calibri"/>
              </a:rPr>
              <a:t>1827</a:t>
            </a:r>
            <a:r>
              <a:rPr lang="hr-HR" sz="1800">
                <a:latin typeface="Calibri"/>
              </a:rPr>
              <a:t>.)- </a:t>
            </a:r>
            <a:r>
              <a:rPr lang="en-US" sz="1800">
                <a:latin typeface="Calibri"/>
              </a:rPr>
              <a:t>emphasized the active processes of the mind</a:t>
            </a:r>
            <a:endParaRPr lang="hr-HR" sz="1800">
              <a:latin typeface="Calibri"/>
            </a:endParaRPr>
          </a:p>
          <a:p>
            <a:pPr lvl="0">
              <a:lnSpc>
                <a:spcPct val="84000"/>
              </a:lnSpc>
            </a:pPr>
            <a:r>
              <a:rPr lang="en-US" sz="1800" b="1">
                <a:latin typeface="Calibri"/>
              </a:rPr>
              <a:t>James McCosh </a:t>
            </a:r>
            <a:r>
              <a:rPr lang="hr-HR" sz="1800">
                <a:latin typeface="Calibri"/>
              </a:rPr>
              <a:t>&gt;</a:t>
            </a:r>
            <a:r>
              <a:rPr lang="en-US" sz="1800">
                <a:latin typeface="Calibri"/>
              </a:rPr>
              <a:t>regarding evolution as an example of God’s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handiwork</a:t>
            </a:r>
            <a:endParaRPr lang="hr-HR" sz="1800">
              <a:latin typeface="Calibri"/>
            </a:endParaRPr>
          </a:p>
          <a:p>
            <a:pPr lvl="0">
              <a:lnSpc>
                <a:spcPct val="84000"/>
              </a:lnSpc>
            </a:pPr>
            <a:r>
              <a:rPr lang="en-US" sz="1800" b="1">
                <a:latin typeface="Calibri"/>
              </a:rPr>
              <a:t>Psychological sensibility</a:t>
            </a:r>
            <a:r>
              <a:rPr lang="hr-HR" sz="1800">
                <a:latin typeface="Calibri"/>
              </a:rPr>
              <a:t>&gt;</a:t>
            </a:r>
            <a:r>
              <a:rPr lang="en-US" sz="1800">
                <a:latin typeface="Calibri"/>
              </a:rPr>
              <a:t>exciting developments</a:t>
            </a:r>
            <a:r>
              <a:rPr lang="hr-HR" sz="1800">
                <a:latin typeface="Calibri"/>
              </a:rPr>
              <a:t>&gt;</a:t>
            </a:r>
            <a:r>
              <a:rPr lang="en-US" sz="1800">
                <a:latin typeface="Calibri"/>
              </a:rPr>
              <a:t>religion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8F9BA98-2F7C-0248-AFBA-C1479ECB5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887" y="4282747"/>
            <a:ext cx="2037109" cy="257525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4675-CA4F-7740-8A5E-F7C9CCB4FE7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>
                <a:latin typeface="Calibri Light"/>
              </a:rPr>
              <a:t>Religion and Revival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C00B0-DF86-4147-90FD-06F908E7873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71600" y="1847462"/>
            <a:ext cx="9601200" cy="4766401"/>
          </a:xfrm>
        </p:spPr>
        <p:txBody>
          <a:bodyPr/>
          <a:lstStyle/>
          <a:p>
            <a:pPr lvl="0"/>
            <a:r>
              <a:rPr lang="en-US" sz="1800" b="1">
                <a:latin typeface="Calibri"/>
              </a:rPr>
              <a:t>First Great Awakening</a:t>
            </a:r>
            <a:r>
              <a:rPr lang="hr-HR" sz="1800" b="1">
                <a:latin typeface="Calibri"/>
              </a:rPr>
              <a:t>- </a:t>
            </a:r>
            <a:r>
              <a:rPr lang="en-US" sz="1800" b="1">
                <a:latin typeface="Calibri"/>
              </a:rPr>
              <a:t> </a:t>
            </a:r>
            <a:r>
              <a:rPr lang="en-US" sz="1800">
                <a:latin typeface="Calibri"/>
              </a:rPr>
              <a:t>1730s and 1740s</a:t>
            </a:r>
            <a:r>
              <a:rPr lang="hr-HR" sz="1800">
                <a:latin typeface="Calibri"/>
              </a:rPr>
              <a:t>&gt; </a:t>
            </a:r>
            <a:r>
              <a:rPr lang="en-US" sz="1800">
                <a:latin typeface="Calibri"/>
              </a:rPr>
              <a:t>period marked by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renewed religious fervor and conversion across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New England</a:t>
            </a:r>
            <a:endParaRPr lang="hr-HR" sz="1800">
              <a:latin typeface="Calibri"/>
            </a:endParaRPr>
          </a:p>
          <a:p>
            <a:pPr lvl="0"/>
            <a:r>
              <a:rPr lang="en-US" sz="1800" b="1">
                <a:latin typeface="Calibri"/>
              </a:rPr>
              <a:t>Jonathan Edwards </a:t>
            </a:r>
            <a:r>
              <a:rPr lang="hr-HR" sz="1800">
                <a:latin typeface="Calibri"/>
              </a:rPr>
              <a:t>&gt; </a:t>
            </a:r>
            <a:r>
              <a:rPr lang="en-US" sz="1800">
                <a:latin typeface="Calibri"/>
              </a:rPr>
              <a:t>articulated a religious psychology that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characterized the soul as an inseparable unity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of understanding, will, and affections</a:t>
            </a:r>
            <a:endParaRPr lang="hr-HR" sz="1800">
              <a:latin typeface="Calibri"/>
            </a:endParaRPr>
          </a:p>
          <a:p>
            <a:pPr lvl="0"/>
            <a:r>
              <a:rPr lang="en-US" sz="1800" b="1">
                <a:latin typeface="Calibri"/>
              </a:rPr>
              <a:t>George Whitefield </a:t>
            </a:r>
            <a:r>
              <a:rPr lang="en-US" sz="1800">
                <a:latin typeface="Calibri"/>
              </a:rPr>
              <a:t>and </a:t>
            </a:r>
            <a:r>
              <a:rPr lang="en-US" sz="1800" b="1">
                <a:latin typeface="Calibri"/>
              </a:rPr>
              <a:t>John</a:t>
            </a:r>
            <a:r>
              <a:rPr lang="hr-HR" sz="1800" b="1">
                <a:latin typeface="Calibri"/>
              </a:rPr>
              <a:t> </a:t>
            </a:r>
            <a:r>
              <a:rPr lang="en-US" sz="1800" b="1">
                <a:latin typeface="Calibri"/>
              </a:rPr>
              <a:t>Wesley</a:t>
            </a:r>
            <a:r>
              <a:rPr lang="hr-HR" sz="1800">
                <a:latin typeface="Calibri"/>
              </a:rPr>
              <a:t> &gt; Methodist revivalism &gt; </a:t>
            </a:r>
            <a:r>
              <a:rPr lang="en-US" sz="1800">
                <a:latin typeface="Calibri"/>
              </a:rPr>
              <a:t>openness to deep and profound religious experiences, </a:t>
            </a:r>
            <a:r>
              <a:rPr lang="hr-HR" sz="1800">
                <a:latin typeface="Calibri"/>
              </a:rPr>
              <a:t>(</a:t>
            </a:r>
            <a:r>
              <a:rPr lang="en-US" sz="1800">
                <a:latin typeface="Calibri"/>
              </a:rPr>
              <a:t>shouting, falling down,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visions, and trance-like behaviors</a:t>
            </a:r>
            <a:r>
              <a:rPr lang="hr-HR" sz="1800">
                <a:latin typeface="Calibri"/>
              </a:rPr>
              <a:t>)</a:t>
            </a:r>
          </a:p>
          <a:p>
            <a:pPr lvl="0"/>
            <a:r>
              <a:rPr lang="hr-HR" sz="1800">
                <a:latin typeface="Calibri"/>
              </a:rPr>
              <a:t>19th century- </a:t>
            </a:r>
            <a:r>
              <a:rPr lang="en-US" sz="1800" b="1">
                <a:latin typeface="Calibri"/>
              </a:rPr>
              <a:t>Methodism</a:t>
            </a:r>
            <a:r>
              <a:rPr lang="en-US" sz="1800">
                <a:latin typeface="Calibri"/>
              </a:rPr>
              <a:t>,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Seventh-Day Adventism, and Mormonism</a:t>
            </a:r>
            <a:endParaRPr lang="hr-HR" sz="1800">
              <a:latin typeface="Calibri"/>
            </a:endParaRPr>
          </a:p>
          <a:p>
            <a:pPr lvl="0"/>
            <a:r>
              <a:rPr lang="hr-HR" sz="1800" b="1">
                <a:latin typeface="Calibri"/>
              </a:rPr>
              <a:t>Shout tradition</a:t>
            </a:r>
            <a:r>
              <a:rPr lang="hr-HR" sz="1800">
                <a:latin typeface="Calibri"/>
              </a:rPr>
              <a:t>- d</a:t>
            </a:r>
            <a:r>
              <a:rPr lang="en-US" sz="1800">
                <a:latin typeface="Calibri"/>
              </a:rPr>
              <a:t>emonstrations of conversion and personal transformation</a:t>
            </a:r>
            <a:endParaRPr lang="hr-HR" sz="1800" b="1">
              <a:latin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09C5D68-831D-3149-8EFC-4CFECD39E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705" y="4256184"/>
            <a:ext cx="2040291" cy="260181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C232-A8BE-0145-B95A-4C9259E6FD1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>
                <a:latin typeface="Calibri Light"/>
              </a:rPr>
              <a:t>Mesmerism and Religion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87A4D-5BDA-B64A-B04D-8E539F4C9C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71600" y="1642189"/>
            <a:ext cx="9601200" cy="5007181"/>
          </a:xfrm>
        </p:spPr>
        <p:txBody>
          <a:bodyPr/>
          <a:lstStyle/>
          <a:p>
            <a:pPr lvl="0">
              <a:lnSpc>
                <a:spcPct val="84000"/>
              </a:lnSpc>
            </a:pPr>
            <a:r>
              <a:rPr lang="hr-HR" sz="1800" b="1">
                <a:latin typeface="Calibri"/>
              </a:rPr>
              <a:t>Franz Anton Mesmer </a:t>
            </a:r>
            <a:r>
              <a:rPr lang="hr-HR" sz="1800">
                <a:latin typeface="Calibri"/>
              </a:rPr>
              <a:t>&gt; Mesmerism</a:t>
            </a:r>
          </a:p>
          <a:p>
            <a:pPr lvl="0">
              <a:lnSpc>
                <a:spcPct val="84000"/>
              </a:lnSpc>
            </a:pPr>
            <a:r>
              <a:rPr lang="hr-HR" sz="1800">
                <a:latin typeface="Calibri"/>
              </a:rPr>
              <a:t>The </a:t>
            </a:r>
            <a:r>
              <a:rPr lang="en-US" sz="1800">
                <a:latin typeface="Calibri"/>
              </a:rPr>
              <a:t>mesmeric state</a:t>
            </a:r>
            <a:r>
              <a:rPr lang="hr-HR" sz="1800">
                <a:latin typeface="Calibri"/>
              </a:rPr>
              <a:t> - </a:t>
            </a:r>
            <a:r>
              <a:rPr lang="en-US" sz="1800">
                <a:latin typeface="Calibri"/>
              </a:rPr>
              <a:t>a deep connection between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the mesmerist and the subject; the connection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was one of sympathy between the two</a:t>
            </a:r>
            <a:r>
              <a:rPr lang="hr-HR" sz="1800">
                <a:latin typeface="Calibri"/>
              </a:rPr>
              <a:t> - later suggestibility</a:t>
            </a:r>
          </a:p>
          <a:p>
            <a:pPr lvl="0">
              <a:lnSpc>
                <a:spcPct val="84000"/>
              </a:lnSpc>
            </a:pPr>
            <a:r>
              <a:rPr lang="en-US" sz="1800">
                <a:latin typeface="Calibri"/>
              </a:rPr>
              <a:t>Once in this state,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it was thought individuals could be directed to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perform physical and intellectual tasks that were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outside their capacity in the normal state</a:t>
            </a:r>
            <a:endParaRPr lang="hr-HR" sz="1800">
              <a:latin typeface="Calibri"/>
            </a:endParaRPr>
          </a:p>
          <a:p>
            <a:pPr lvl="0">
              <a:lnSpc>
                <a:spcPct val="84000"/>
              </a:lnSpc>
            </a:pPr>
            <a:r>
              <a:rPr lang="en-US" sz="1800" b="1">
                <a:latin typeface="Calibri"/>
              </a:rPr>
              <a:t>Marquis de Puysegur </a:t>
            </a:r>
            <a:r>
              <a:rPr lang="hr-HR" sz="1800">
                <a:latin typeface="Calibri"/>
              </a:rPr>
              <a:t>&gt; </a:t>
            </a:r>
            <a:r>
              <a:rPr lang="en-US" sz="1800">
                <a:latin typeface="Calibri"/>
              </a:rPr>
              <a:t>expanded the psychological possibilities of mesmerism</a:t>
            </a:r>
            <a:r>
              <a:rPr lang="hr-HR" sz="1800">
                <a:latin typeface="Calibri"/>
              </a:rPr>
              <a:t>&gt;  magnetic somnabulism &gt; hypnosis </a:t>
            </a:r>
          </a:p>
          <a:p>
            <a:pPr lvl="0">
              <a:lnSpc>
                <a:spcPct val="84000"/>
              </a:lnSpc>
            </a:pPr>
            <a:r>
              <a:rPr lang="hr-HR" sz="1800">
                <a:latin typeface="Calibri"/>
              </a:rPr>
              <a:t>O</a:t>
            </a:r>
            <a:r>
              <a:rPr lang="en-US" sz="1800">
                <a:latin typeface="Calibri"/>
              </a:rPr>
              <a:t>ften combined with phrenology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and was part of the armamentarium of itinerant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healers and lecturers</a:t>
            </a:r>
            <a:endParaRPr lang="hr-HR" sz="1800">
              <a:latin typeface="Calibri"/>
            </a:endParaRPr>
          </a:p>
          <a:p>
            <a:pPr lvl="0">
              <a:lnSpc>
                <a:spcPct val="84000"/>
              </a:lnSpc>
            </a:pPr>
            <a:r>
              <a:rPr lang="hr-HR" sz="1800" b="1">
                <a:latin typeface="Calibri"/>
              </a:rPr>
              <a:t>David Schmit </a:t>
            </a:r>
            <a:r>
              <a:rPr lang="hr-HR" sz="1800">
                <a:latin typeface="Calibri"/>
              </a:rPr>
              <a:t>&gt; M</a:t>
            </a:r>
            <a:r>
              <a:rPr lang="en-US" sz="1800">
                <a:latin typeface="Calibri"/>
              </a:rPr>
              <a:t>esmerism </a:t>
            </a:r>
            <a:r>
              <a:rPr lang="hr-HR" sz="1800">
                <a:latin typeface="Calibri"/>
              </a:rPr>
              <a:t>as a </a:t>
            </a:r>
            <a:r>
              <a:rPr lang="en-US" sz="1800">
                <a:latin typeface="Calibri"/>
              </a:rPr>
              <a:t>way to understand the workings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of the human mind normally hidden from view</a:t>
            </a:r>
            <a:endParaRPr lang="hr-HR" sz="1800">
              <a:latin typeface="Calibri"/>
            </a:endParaRPr>
          </a:p>
          <a:p>
            <a:pPr lvl="0">
              <a:lnSpc>
                <a:spcPct val="84000"/>
              </a:lnSpc>
            </a:pPr>
            <a:r>
              <a:rPr lang="en-US" sz="1800" b="1">
                <a:latin typeface="Calibri"/>
              </a:rPr>
              <a:t>La Roy Sunderland </a:t>
            </a:r>
            <a:r>
              <a:rPr lang="hr-HR" sz="1800">
                <a:latin typeface="Calibri"/>
              </a:rPr>
              <a:t>&gt; </a:t>
            </a:r>
            <a:r>
              <a:rPr lang="en-US" sz="1800">
                <a:latin typeface="Calibri"/>
              </a:rPr>
              <a:t>sought to understand the religiously inspired phenomena in psychologic</a:t>
            </a:r>
            <a:r>
              <a:rPr lang="hr-HR" sz="1800">
                <a:latin typeface="Calibri"/>
              </a:rPr>
              <a:t>al </a:t>
            </a:r>
            <a:r>
              <a:rPr lang="en-US" sz="1800">
                <a:latin typeface="Calibri"/>
              </a:rPr>
              <a:t>terms</a:t>
            </a:r>
            <a:r>
              <a:rPr lang="hr-HR" sz="1800">
                <a:latin typeface="Calibri"/>
              </a:rPr>
              <a:t> &gt; „</a:t>
            </a:r>
            <a:r>
              <a:rPr lang="en-US" sz="1800" i="1">
                <a:latin typeface="Calibri"/>
              </a:rPr>
              <a:t>The Magnet</a:t>
            </a:r>
            <a:r>
              <a:rPr lang="hr-HR" sz="1800" i="1">
                <a:latin typeface="Calibri"/>
              </a:rPr>
              <a:t>”</a:t>
            </a:r>
            <a:r>
              <a:rPr lang="en-US" sz="1800">
                <a:latin typeface="Calibri"/>
              </a:rPr>
              <a:t> </a:t>
            </a:r>
            <a:r>
              <a:rPr lang="hr-HR" sz="1800">
                <a:latin typeface="Calibri"/>
              </a:rPr>
              <a:t>&gt; </a:t>
            </a:r>
            <a:r>
              <a:rPr lang="en-US" sz="1800">
                <a:latin typeface="Calibri"/>
              </a:rPr>
              <a:t>theorizing about the connections between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the mesmeric state and the experiences of those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caught up in religious ecstasies</a:t>
            </a:r>
            <a:r>
              <a:rPr lang="hr-HR" sz="1800">
                <a:latin typeface="Calibri"/>
              </a:rPr>
              <a:t>&gt; a</a:t>
            </a:r>
            <a:r>
              <a:rPr lang="en-US" sz="1800">
                <a:latin typeface="Calibri"/>
              </a:rPr>
              <a:t>tempted to merge mesmerism with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phrenology</a:t>
            </a:r>
            <a:endParaRPr lang="hr-HR" sz="1800">
              <a:latin typeface="Calibri"/>
            </a:endParaRPr>
          </a:p>
          <a:p>
            <a:pPr lvl="0">
              <a:lnSpc>
                <a:spcPct val="84000"/>
              </a:lnSpc>
            </a:pPr>
            <a:r>
              <a:rPr lang="hr-HR" sz="1800" b="1">
                <a:latin typeface="Calibri"/>
              </a:rPr>
              <a:t>Placebo</a:t>
            </a:r>
          </a:p>
          <a:p>
            <a:pPr lvl="0">
              <a:lnSpc>
                <a:spcPct val="84000"/>
              </a:lnSpc>
            </a:pPr>
            <a:endParaRPr lang="hr-HR" sz="1700"/>
          </a:p>
          <a:p>
            <a:pPr lvl="0">
              <a:lnSpc>
                <a:spcPct val="84000"/>
              </a:lnSpc>
            </a:pPr>
            <a:endParaRPr lang="hr-HR" sz="1700"/>
          </a:p>
          <a:p>
            <a:pPr lvl="0">
              <a:lnSpc>
                <a:spcPct val="84000"/>
              </a:lnSpc>
            </a:pPr>
            <a:endParaRPr lang="hr-HR" sz="1700"/>
          </a:p>
          <a:p>
            <a:pPr lvl="0">
              <a:lnSpc>
                <a:spcPct val="84000"/>
              </a:lnSpc>
            </a:pPr>
            <a:endParaRPr lang="hr-HR" sz="1700"/>
          </a:p>
          <a:p>
            <a:pPr lvl="0">
              <a:lnSpc>
                <a:spcPct val="84000"/>
              </a:lnSpc>
            </a:pPr>
            <a:endParaRPr lang="hr-HR" sz="1700"/>
          </a:p>
          <a:p>
            <a:pPr lvl="0">
              <a:lnSpc>
                <a:spcPct val="84000"/>
              </a:lnSpc>
            </a:pPr>
            <a:endParaRPr lang="hr-HR" sz="1700"/>
          </a:p>
          <a:p>
            <a:pPr lvl="0">
              <a:lnSpc>
                <a:spcPct val="84000"/>
              </a:lnSpc>
            </a:pPr>
            <a:endParaRPr lang="hr-HR" sz="17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A566FB0-1872-BB4A-B85A-1659330773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933" t="3315" r="1933" b="27661"/>
          <a:stretch>
            <a:fillRect/>
          </a:stretch>
        </p:blipFill>
        <p:spPr>
          <a:xfrm>
            <a:off x="10692883" y="5007062"/>
            <a:ext cx="1499122" cy="164230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64AE9-6B0A-9448-BED7-7022372F213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>
                <a:latin typeface="Calibri Light"/>
              </a:rPr>
              <a:t>Spiritualism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CD9C0-0743-0246-88B3-3972FD870EE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800" b="1">
                <a:latin typeface="Calibri"/>
              </a:rPr>
              <a:t>Spiritualism</a:t>
            </a:r>
            <a:r>
              <a:rPr lang="hr-HR" sz="1800">
                <a:latin typeface="Calibri"/>
              </a:rPr>
              <a:t>- </a:t>
            </a:r>
            <a:r>
              <a:rPr lang="en-US" sz="1800">
                <a:latin typeface="Calibri"/>
              </a:rPr>
              <a:t>a new religious movement based on the belief that the spirits of the dead exist and have both the ability and the inclination to communicate with the living</a:t>
            </a:r>
            <a:endParaRPr lang="hr-HR" sz="1800">
              <a:latin typeface="Calibri"/>
            </a:endParaRPr>
          </a:p>
          <a:p>
            <a:pPr lvl="0"/>
            <a:r>
              <a:rPr lang="hr-HR" sz="1800">
                <a:latin typeface="Calibri"/>
              </a:rPr>
              <a:t>Link between spiritualism and mesmerim-</a:t>
            </a:r>
            <a:r>
              <a:rPr lang="en-US" sz="1800">
                <a:latin typeface="Calibri"/>
              </a:rPr>
              <a:t> mesmeric state was like a doorway into the spirit realm, providing empirical and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verifiable proof of the existence of that realm</a:t>
            </a:r>
            <a:r>
              <a:rPr lang="hr-HR" sz="1800">
                <a:latin typeface="Calibri"/>
              </a:rPr>
              <a:t>- natural rather than supernatural</a:t>
            </a:r>
          </a:p>
          <a:p>
            <a:pPr lvl="0"/>
            <a:r>
              <a:rPr lang="hr-HR" sz="1800">
                <a:latin typeface="Calibri"/>
              </a:rPr>
              <a:t>Immortality of souls and afterlife</a:t>
            </a:r>
          </a:p>
          <a:p>
            <a:pPr lvl="0"/>
            <a:r>
              <a:rPr lang="hr-HR" sz="1800">
                <a:latin typeface="Calibri"/>
              </a:rPr>
              <a:t>American Civil War (1861–1865)</a:t>
            </a:r>
          </a:p>
          <a:p>
            <a:pPr lvl="0"/>
            <a:r>
              <a:rPr lang="hr-HR" sz="1800">
                <a:latin typeface="Calibri"/>
              </a:rPr>
              <a:t>Late 19th century- spirtitualism was psychology</a:t>
            </a:r>
          </a:p>
          <a:p>
            <a:pPr lvl="0"/>
            <a:endParaRPr lang="hr-HR"/>
          </a:p>
          <a:p>
            <a:pPr lvl="0"/>
            <a:endParaRPr lang="hr-H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95706-5EF3-1741-AA37-A58A36D139B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>
                <a:latin typeface="Calibri Light"/>
              </a:rPr>
              <a:t>New Thought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3A513-1BC4-114B-994A-B6B2E317672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71600" y="2286000"/>
            <a:ext cx="9601200" cy="4572000"/>
          </a:xfrm>
        </p:spPr>
        <p:txBody>
          <a:bodyPr/>
          <a:lstStyle/>
          <a:p>
            <a:pPr lvl="0"/>
            <a:r>
              <a:rPr lang="en-US" sz="1800" b="1">
                <a:latin typeface="Calibri"/>
              </a:rPr>
              <a:t>Phineas P. Quimby </a:t>
            </a:r>
            <a:r>
              <a:rPr lang="hr-HR" sz="1800">
                <a:latin typeface="Calibri"/>
              </a:rPr>
              <a:t>&gt; </a:t>
            </a:r>
            <a:r>
              <a:rPr lang="en-US" sz="1800">
                <a:latin typeface="Calibri"/>
              </a:rPr>
              <a:t>new metaphysical movements</a:t>
            </a:r>
            <a:r>
              <a:rPr lang="hr-HR" sz="1800">
                <a:latin typeface="Calibri"/>
              </a:rPr>
              <a:t> in the late 19th century &gt; </a:t>
            </a:r>
            <a:r>
              <a:rPr lang="en-US" sz="1800">
                <a:latin typeface="Calibri"/>
              </a:rPr>
              <a:t>move</a:t>
            </a:r>
            <a:r>
              <a:rPr lang="hr-HR" sz="1800">
                <a:latin typeface="Calibri"/>
              </a:rPr>
              <a:t>d </a:t>
            </a:r>
            <a:r>
              <a:rPr lang="en-US" sz="1800">
                <a:latin typeface="Calibri"/>
              </a:rPr>
              <a:t>beyond mesmerism to a practice of psychological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healing</a:t>
            </a:r>
            <a:endParaRPr lang="hr-HR" sz="1800">
              <a:latin typeface="Calibri"/>
            </a:endParaRPr>
          </a:p>
          <a:p>
            <a:pPr lvl="0"/>
            <a:r>
              <a:rPr lang="en-US" sz="1800">
                <a:latin typeface="Calibri"/>
              </a:rPr>
              <a:t>Quimby’s work led to</a:t>
            </a:r>
            <a:r>
              <a:rPr lang="hr-HR" sz="1800">
                <a:latin typeface="Calibri"/>
              </a:rPr>
              <a:t> a mental science</a:t>
            </a:r>
            <a:r>
              <a:rPr lang="en-US" sz="1800">
                <a:latin typeface="Calibri"/>
              </a:rPr>
              <a:t> what became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known as </a:t>
            </a:r>
            <a:r>
              <a:rPr lang="en-US" sz="1800" b="1">
                <a:latin typeface="Calibri"/>
              </a:rPr>
              <a:t>New Thought</a:t>
            </a:r>
            <a:r>
              <a:rPr lang="hr-HR" sz="1800" b="1">
                <a:latin typeface="Calibri"/>
              </a:rPr>
              <a:t> </a:t>
            </a:r>
            <a:r>
              <a:rPr lang="hr-HR" sz="1800">
                <a:latin typeface="Calibri"/>
              </a:rPr>
              <a:t>(1890s) </a:t>
            </a:r>
          </a:p>
          <a:p>
            <a:pPr lvl="0"/>
            <a:r>
              <a:rPr lang="en-US" sz="1800" b="1">
                <a:latin typeface="Calibri"/>
              </a:rPr>
              <a:t>Mary</a:t>
            </a:r>
            <a:r>
              <a:rPr lang="hr-HR" sz="1800" b="1">
                <a:latin typeface="Calibri"/>
              </a:rPr>
              <a:t> </a:t>
            </a:r>
            <a:r>
              <a:rPr lang="en-US" sz="1800" b="1">
                <a:latin typeface="Calibri"/>
              </a:rPr>
              <a:t>Baker Eddy</a:t>
            </a:r>
            <a:r>
              <a:rPr lang="hr-HR" sz="1800" b="1">
                <a:latin typeface="Calibri"/>
              </a:rPr>
              <a:t> </a:t>
            </a:r>
            <a:r>
              <a:rPr lang="hr-HR" sz="1800">
                <a:latin typeface="Calibri"/>
              </a:rPr>
              <a:t>&gt; </a:t>
            </a:r>
            <a:r>
              <a:rPr lang="en-US" sz="1800">
                <a:latin typeface="Calibri"/>
              </a:rPr>
              <a:t>Christian Science </a:t>
            </a:r>
            <a:endParaRPr lang="hr-HR" sz="1800">
              <a:latin typeface="Calibri"/>
            </a:endParaRPr>
          </a:p>
          <a:p>
            <a:pPr lvl="0"/>
            <a:r>
              <a:rPr lang="en-US" sz="1800">
                <a:latin typeface="Calibri"/>
              </a:rPr>
              <a:t>His method was one of intense empathy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with the other person so that, as he said, he could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then see the false belief that was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the true cause of the illness</a:t>
            </a:r>
            <a:r>
              <a:rPr lang="hr-HR" sz="1800">
                <a:latin typeface="Calibri"/>
              </a:rPr>
              <a:t> &gt; </a:t>
            </a:r>
            <a:r>
              <a:rPr lang="en-US" sz="1800">
                <a:latin typeface="Calibri"/>
              </a:rPr>
              <a:t>correct the false belief and the person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experienced healing</a:t>
            </a:r>
            <a:endParaRPr lang="hr-HR" sz="1800">
              <a:latin typeface="Calibri"/>
            </a:endParaRPr>
          </a:p>
          <a:p>
            <a:pPr lvl="0"/>
            <a:r>
              <a:rPr lang="hr-HR" sz="1800">
                <a:latin typeface="Calibri"/>
              </a:rPr>
              <a:t>T</a:t>
            </a:r>
            <a:r>
              <a:rPr lang="en-US" sz="1800">
                <a:latin typeface="Calibri"/>
              </a:rPr>
              <a:t>hose who embraced New Thought, mental science and healing were solidly grounded in an</a:t>
            </a:r>
            <a:r>
              <a:rPr lang="hr-HR" sz="1800">
                <a:latin typeface="Calibri"/>
              </a:rPr>
              <a:t> </a:t>
            </a:r>
            <a:r>
              <a:rPr lang="en-US" sz="1800">
                <a:latin typeface="Calibri"/>
              </a:rPr>
              <a:t>everyday psychology of human experience</a:t>
            </a:r>
            <a:endParaRPr lang="hr-HR" sz="1800">
              <a:latin typeface="Calibri"/>
            </a:endParaRPr>
          </a:p>
          <a:p>
            <a:pPr lvl="0"/>
            <a:endParaRPr lang="hr-HR"/>
          </a:p>
          <a:p>
            <a:pPr lvl="0"/>
            <a:endParaRPr lang="hr-HR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65E7E9B-CFD4-4D42-A917-203F39E2C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2221" y="4898568"/>
            <a:ext cx="1509784" cy="195943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324</TotalTime>
  <Words>1566</Words>
  <Application>Microsoft Macintosh PowerPoint</Application>
  <PresentationFormat>Widescreen</PresentationFormat>
  <Paragraphs>114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Franklin Gothic Book</vt:lpstr>
      <vt:lpstr>Wingdings</vt:lpstr>
      <vt:lpstr>Crop</vt:lpstr>
      <vt:lpstr>FROM PERIPHERY TO CENTER: CREATING AN AMERICAN PSYCHOLOGY</vt:lpstr>
      <vt:lpstr>Introduction</vt:lpstr>
      <vt:lpstr>Early 19th century</vt:lpstr>
      <vt:lpstr>Late 19 century</vt:lpstr>
      <vt:lpstr>American mental and moral phylosophy</vt:lpstr>
      <vt:lpstr>Religion and Revival</vt:lpstr>
      <vt:lpstr>Mesmerism and Religion</vt:lpstr>
      <vt:lpstr>Spiritualism</vt:lpstr>
      <vt:lpstr>New Thought</vt:lpstr>
      <vt:lpstr>Psychical Phenomena</vt:lpstr>
      <vt:lpstr>Boundary work and the new psychology: establishing the center and making the pheriphery </vt:lpstr>
      <vt:lpstr>Maintaining scientific credibility and psychic phenomena</vt:lpstr>
      <vt:lpstr>Organizing for Science</vt:lpstr>
      <vt:lpstr>Making Psychology Useful</vt:lpstr>
      <vt:lpstr>Engaging the Public</vt:lpstr>
      <vt:lpstr>Education: The Pay Vein That Supports the Mine</vt:lpstr>
      <vt:lpstr>Psychologists in Industry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PERIPHERY TO CENTER: CREATING AN AMERICAN PSYCHOLOGY</dc:title>
  <dc:creator>Nika Vuco</dc:creator>
  <cp:lastModifiedBy>Goran Kardum</cp:lastModifiedBy>
  <cp:revision>13</cp:revision>
  <dcterms:created xsi:type="dcterms:W3CDTF">2022-01-19T08:37:10Z</dcterms:created>
  <dcterms:modified xsi:type="dcterms:W3CDTF">2022-01-25T14:07:40Z</dcterms:modified>
</cp:coreProperties>
</file>